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6" r:id="rId2"/>
    <p:sldId id="297" r:id="rId3"/>
    <p:sldId id="438" r:id="rId4"/>
    <p:sldId id="270" r:id="rId5"/>
    <p:sldId id="386" r:id="rId6"/>
    <p:sldId id="441" r:id="rId7"/>
    <p:sldId id="439" r:id="rId8"/>
    <p:sldId id="390" r:id="rId9"/>
    <p:sldId id="442" r:id="rId10"/>
    <p:sldId id="393" r:id="rId11"/>
    <p:sldId id="443" r:id="rId12"/>
    <p:sldId id="444" r:id="rId13"/>
    <p:sldId id="418" r:id="rId14"/>
    <p:sldId id="419" r:id="rId15"/>
    <p:sldId id="280" r:id="rId16"/>
    <p:sldId id="281" r:id="rId17"/>
    <p:sldId id="405" r:id="rId18"/>
    <p:sldId id="332" r:id="rId19"/>
    <p:sldId id="430" r:id="rId20"/>
    <p:sldId id="431" r:id="rId21"/>
    <p:sldId id="432" r:id="rId22"/>
    <p:sldId id="433" r:id="rId23"/>
    <p:sldId id="435" r:id="rId24"/>
    <p:sldId id="440" r:id="rId25"/>
    <p:sldId id="436" r:id="rId26"/>
    <p:sldId id="434" r:id="rId27"/>
    <p:sldId id="445" r:id="rId28"/>
    <p:sldId id="437" r:id="rId29"/>
    <p:sldId id="414" r:id="rId30"/>
    <p:sldId id="25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2E2"/>
    <a:srgbClr val="D46681"/>
    <a:srgbClr val="0064AE"/>
    <a:srgbClr val="3A73E0"/>
    <a:srgbClr val="3670E2"/>
    <a:srgbClr val="064560"/>
    <a:srgbClr val="3670E3"/>
    <a:srgbClr val="1070B4"/>
    <a:srgbClr val="626366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266" autoAdjust="0"/>
  </p:normalViewPr>
  <p:slideViewPr>
    <p:cSldViewPr snapToGrid="0" snapToObjects="1">
      <p:cViewPr>
        <p:scale>
          <a:sx n="106" d="100"/>
          <a:sy n="106" d="100"/>
        </p:scale>
        <p:origin x="712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6512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BC905-1445-E848-8C6C-7555F54A6927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F3F0D-E400-704F-A7C4-E949FC9234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800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8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9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2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84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5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25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1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9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9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6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86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66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5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DIGITAL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Deploy on K8S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4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1" name="꺾인 연결선[E] 1710"/>
          <p:cNvCxnSpPr>
            <a:stCxn id="401" idx="2"/>
            <a:endCxn id="384" idx="0"/>
          </p:cNvCxnSpPr>
          <p:nvPr/>
        </p:nvCxnSpPr>
        <p:spPr>
          <a:xfrm rot="16200000" flipH="1">
            <a:off x="3665941" y="3388277"/>
            <a:ext cx="2613384" cy="543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Orchestration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3" name="텍스트 상자 362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364" name="그룹 363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569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1" name="그림 5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5" name="그룹 364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56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8" name="그림 5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6" name="그룹 365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563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5" name="그림 5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7" name="그룹 366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56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2" name="그림 5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8" name="그룹 367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557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8" name="모서리가 둥근 직사각형 557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9" name="그림 5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69" name="그룹 36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55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6" name="그림 5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370" name="그룹 369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54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54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2" name="그룹 371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5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526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4" name="그룹 373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51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51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6" name="그룹 375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50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7" name="그룹 376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498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8" name="그룹 377"/>
          <p:cNvGrpSpPr/>
          <p:nvPr/>
        </p:nvGrpSpPr>
        <p:grpSpPr>
          <a:xfrm>
            <a:off x="6142662" y="4784510"/>
            <a:ext cx="466698" cy="304482"/>
            <a:chOff x="13309600" y="1160463"/>
            <a:chExt cx="854075" cy="557213"/>
          </a:xfrm>
        </p:grpSpPr>
        <p:sp>
          <p:nvSpPr>
            <p:cNvPr id="49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9" name="그룹 378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0" name="그룹 379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4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47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2" name="모서리가 둥근 직사각형 381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3" name="모서리가 둥근 직사각형 382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4" name="모서리가 둥근 직사각형 383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5" name="모서리가 둥근 직사각형 384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6" name="모서리가 둥근 직사각형 385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9" name="꺾인 연결선[E] 388"/>
          <p:cNvCxnSpPr/>
          <p:nvPr/>
        </p:nvCxnSpPr>
        <p:spPr>
          <a:xfrm rot="16200000" flipH="1">
            <a:off x="634061" y="3393392"/>
            <a:ext cx="2623083" cy="11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[E] 389"/>
          <p:cNvCxnSpPr>
            <a:stCxn id="400" idx="2"/>
          </p:cNvCxnSpPr>
          <p:nvPr/>
        </p:nvCxnSpPr>
        <p:spPr>
          <a:xfrm rot="5400000">
            <a:off x="2164601" y="3387546"/>
            <a:ext cx="2613384" cy="2006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[E] 391"/>
          <p:cNvCxnSpPr>
            <a:stCxn id="402" idx="2"/>
          </p:cNvCxnSpPr>
          <p:nvPr/>
        </p:nvCxnSpPr>
        <p:spPr>
          <a:xfrm rot="5400000">
            <a:off x="5182104" y="3387929"/>
            <a:ext cx="2613385" cy="1240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꺾인 연결선[E] 392"/>
          <p:cNvCxnSpPr>
            <a:stCxn id="404" idx="2"/>
          </p:cNvCxnSpPr>
          <p:nvPr/>
        </p:nvCxnSpPr>
        <p:spPr>
          <a:xfrm rot="16200000" flipH="1">
            <a:off x="8939429" y="3388278"/>
            <a:ext cx="2613384" cy="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그룹 393"/>
          <p:cNvGrpSpPr/>
          <p:nvPr/>
        </p:nvGrpSpPr>
        <p:grpSpPr>
          <a:xfrm>
            <a:off x="1500518" y="1302139"/>
            <a:ext cx="495552" cy="409105"/>
            <a:chOff x="11571288" y="1119188"/>
            <a:chExt cx="646113" cy="533401"/>
          </a:xfrm>
        </p:grpSpPr>
        <p:sp>
          <p:nvSpPr>
            <p:cNvPr id="45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9" name="모서리가 둥근 직사각형 398"/>
          <p:cNvSpPr/>
          <p:nvPr/>
        </p:nvSpPr>
        <p:spPr>
          <a:xfrm>
            <a:off x="1434926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0" name="모서리가 둥근 직사각형 399"/>
          <p:cNvSpPr/>
          <p:nvPr/>
        </p:nvSpPr>
        <p:spPr>
          <a:xfrm>
            <a:off x="296162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1" name="모서리가 둥근 직사각형 400"/>
          <p:cNvSpPr/>
          <p:nvPr/>
        </p:nvSpPr>
        <p:spPr>
          <a:xfrm>
            <a:off x="4461691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2" name="모서리가 둥근 직사각형 401"/>
          <p:cNvSpPr/>
          <p:nvPr/>
        </p:nvSpPr>
        <p:spPr>
          <a:xfrm>
            <a:off x="5978745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7500664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4" name="모서리가 둥근 직사각형 403"/>
          <p:cNvSpPr/>
          <p:nvPr/>
        </p:nvSpPr>
        <p:spPr>
          <a:xfrm>
            <a:off x="9735179" y="1247747"/>
            <a:ext cx="1021341" cy="83411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5" name="꺾인 연결선[E] 404"/>
          <p:cNvCxnSpPr/>
          <p:nvPr/>
        </p:nvCxnSpPr>
        <p:spPr>
          <a:xfrm rot="5400000">
            <a:off x="6704609" y="3388515"/>
            <a:ext cx="2613384" cy="69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텍스트 상자 405"/>
          <p:cNvSpPr txBox="1"/>
          <p:nvPr/>
        </p:nvSpPr>
        <p:spPr>
          <a:xfrm>
            <a:off x="8741334" y="1209489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.....</a:t>
            </a:r>
            <a:endParaRPr kumimoji="1" lang="ko-KR" altLang="en-US" sz="3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7" name="모서리가 둥근 직사각형 406"/>
          <p:cNvSpPr/>
          <p:nvPr/>
        </p:nvSpPr>
        <p:spPr>
          <a:xfrm>
            <a:off x="146014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2979121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4488195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997269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9752868" y="2601772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grpSp>
        <p:nvGrpSpPr>
          <p:cNvPr id="412" name="그룹 411"/>
          <p:cNvGrpSpPr/>
          <p:nvPr/>
        </p:nvGrpSpPr>
        <p:grpSpPr>
          <a:xfrm>
            <a:off x="2122796" y="4784335"/>
            <a:ext cx="466698" cy="304482"/>
            <a:chOff x="13309600" y="1160463"/>
            <a:chExt cx="854075" cy="557213"/>
          </a:xfrm>
        </p:grpSpPr>
        <p:sp>
          <p:nvSpPr>
            <p:cNvPr id="42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3130689" y="4786266"/>
            <a:ext cx="466698" cy="304482"/>
            <a:chOff x="13309600" y="1160463"/>
            <a:chExt cx="854075" cy="557213"/>
          </a:xfrm>
        </p:grpSpPr>
        <p:sp>
          <p:nvSpPr>
            <p:cNvPr id="420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1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2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3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4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5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6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" name="모서리가 둥근 직사각형 413"/>
          <p:cNvSpPr/>
          <p:nvPr/>
        </p:nvSpPr>
        <p:spPr>
          <a:xfrm>
            <a:off x="1460145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5" name="모서리가 둥근 직사각형 414"/>
          <p:cNvSpPr/>
          <p:nvPr/>
        </p:nvSpPr>
        <p:spPr>
          <a:xfrm>
            <a:off x="2979121" y="3704636"/>
            <a:ext cx="985961" cy="2808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warn: full</a:t>
            </a:r>
            <a:endParaRPr kumimoji="1" lang="ko-KR" altLang="en-US" sz="1200" b="1" dirty="0"/>
          </a:p>
        </p:txBody>
      </p:sp>
      <p:sp>
        <p:nvSpPr>
          <p:cNvPr id="416" name="모서리가 둥근 직사각형 415"/>
          <p:cNvSpPr/>
          <p:nvPr/>
        </p:nvSpPr>
        <p:spPr>
          <a:xfrm>
            <a:off x="4488195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 smtClean="0"/>
              <a:t>succeess</a:t>
            </a:r>
            <a:endParaRPr kumimoji="1" lang="ko-KR" altLang="en-US" sz="1200" b="1" dirty="0"/>
          </a:p>
        </p:txBody>
      </p:sp>
      <p:sp>
        <p:nvSpPr>
          <p:cNvPr id="417" name="모서리가 둥근 직사각형 416"/>
          <p:cNvSpPr/>
          <p:nvPr/>
        </p:nvSpPr>
        <p:spPr>
          <a:xfrm>
            <a:off x="5997269" y="3704636"/>
            <a:ext cx="985961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error: full</a:t>
            </a:r>
            <a:endParaRPr kumimoji="1" lang="ko-KR" altLang="en-US" sz="1200" b="1" dirty="0"/>
          </a:p>
        </p:txBody>
      </p:sp>
      <p:sp>
        <p:nvSpPr>
          <p:cNvPr id="418" name="모서리가 둥근 직사각형 417"/>
          <p:cNvSpPr/>
          <p:nvPr/>
        </p:nvSpPr>
        <p:spPr>
          <a:xfrm>
            <a:off x="7518284" y="3107692"/>
            <a:ext cx="985961" cy="2808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empty</a:t>
            </a:r>
            <a:endParaRPr kumimoji="1" lang="ko-KR" altLang="en-US" sz="1200" b="1" dirty="0"/>
          </a:p>
        </p:txBody>
      </p:sp>
      <p:sp>
        <p:nvSpPr>
          <p:cNvPr id="419" name="모서리가 둥근 직사각형 418"/>
          <p:cNvSpPr/>
          <p:nvPr/>
        </p:nvSpPr>
        <p:spPr>
          <a:xfrm>
            <a:off x="9752868" y="3704636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572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 환경에서 효율적으로 운영할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73" name="꺾인 연결선[E] 572"/>
          <p:cNvCxnSpPr/>
          <p:nvPr/>
        </p:nvCxnSpPr>
        <p:spPr>
          <a:xfrm>
            <a:off x="3649582" y="4924322"/>
            <a:ext cx="1432440" cy="352059"/>
          </a:xfrm>
          <a:prstGeom prst="bentConnector3">
            <a:avLst>
              <a:gd name="adj1" fmla="val 58828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꺾인 연결선[E] 582"/>
          <p:cNvCxnSpPr/>
          <p:nvPr/>
        </p:nvCxnSpPr>
        <p:spPr>
          <a:xfrm>
            <a:off x="7108861" y="4929648"/>
            <a:ext cx="2774718" cy="3447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모서리가 둥근 직사각형 584"/>
          <p:cNvSpPr/>
          <p:nvPr/>
        </p:nvSpPr>
        <p:spPr>
          <a:xfrm>
            <a:off x="4357072" y="4959923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X</a:t>
            </a:r>
            <a:endParaRPr kumimoji="1" lang="ko-KR" altLang="en-US" sz="1200" b="1" dirty="0"/>
          </a:p>
        </p:txBody>
      </p:sp>
      <p:sp>
        <p:nvSpPr>
          <p:cNvPr id="586" name="모서리가 둥근 직사각형 585"/>
          <p:cNvSpPr/>
          <p:nvPr/>
        </p:nvSpPr>
        <p:spPr>
          <a:xfrm>
            <a:off x="8357286" y="4966378"/>
            <a:ext cx="284802" cy="2808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/>
              <a:t>X</a:t>
            </a:r>
            <a:endParaRPr kumimoji="1" lang="ko-KR" altLang="en-US" sz="1200" b="1" dirty="0"/>
          </a:p>
        </p:txBody>
      </p:sp>
      <p:grpSp>
        <p:nvGrpSpPr>
          <p:cNvPr id="1715" name="그룹 1714"/>
          <p:cNvGrpSpPr/>
          <p:nvPr/>
        </p:nvGrpSpPr>
        <p:grpSpPr>
          <a:xfrm>
            <a:off x="2007843" y="1673557"/>
            <a:ext cx="366401" cy="330479"/>
            <a:chOff x="10629900" y="1079500"/>
            <a:chExt cx="728663" cy="657225"/>
          </a:xfrm>
        </p:grpSpPr>
        <p:sp>
          <p:nvSpPr>
            <p:cNvPr id="1716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7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8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0" name="그룹 1729"/>
          <p:cNvGrpSpPr/>
          <p:nvPr/>
        </p:nvGrpSpPr>
        <p:grpSpPr>
          <a:xfrm>
            <a:off x="3033549" y="1308226"/>
            <a:ext cx="495552" cy="409105"/>
            <a:chOff x="11571288" y="1119188"/>
            <a:chExt cx="646113" cy="533401"/>
          </a:xfrm>
        </p:grpSpPr>
        <p:sp>
          <p:nvSpPr>
            <p:cNvPr id="1731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2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3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4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5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6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37" name="그룹 1736"/>
          <p:cNvGrpSpPr/>
          <p:nvPr/>
        </p:nvGrpSpPr>
        <p:grpSpPr>
          <a:xfrm>
            <a:off x="3540874" y="1679644"/>
            <a:ext cx="366401" cy="330479"/>
            <a:chOff x="10629900" y="1079500"/>
            <a:chExt cx="728663" cy="657225"/>
          </a:xfrm>
        </p:grpSpPr>
        <p:sp>
          <p:nvSpPr>
            <p:cNvPr id="1738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9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0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2" name="그룹 1751"/>
          <p:cNvGrpSpPr/>
          <p:nvPr/>
        </p:nvGrpSpPr>
        <p:grpSpPr>
          <a:xfrm>
            <a:off x="4545057" y="1304002"/>
            <a:ext cx="495552" cy="409105"/>
            <a:chOff x="11571288" y="1119188"/>
            <a:chExt cx="646113" cy="533401"/>
          </a:xfrm>
        </p:grpSpPr>
        <p:sp>
          <p:nvSpPr>
            <p:cNvPr id="175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9" name="그룹 1758"/>
          <p:cNvGrpSpPr/>
          <p:nvPr/>
        </p:nvGrpSpPr>
        <p:grpSpPr>
          <a:xfrm>
            <a:off x="5052382" y="1675420"/>
            <a:ext cx="366401" cy="330479"/>
            <a:chOff x="10629900" y="1079500"/>
            <a:chExt cx="728663" cy="657225"/>
          </a:xfrm>
        </p:grpSpPr>
        <p:sp>
          <p:nvSpPr>
            <p:cNvPr id="1760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1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2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3" name="그룹 1762"/>
          <p:cNvGrpSpPr/>
          <p:nvPr/>
        </p:nvGrpSpPr>
        <p:grpSpPr>
          <a:xfrm>
            <a:off x="6067512" y="1302139"/>
            <a:ext cx="495552" cy="409105"/>
            <a:chOff x="11571288" y="1119188"/>
            <a:chExt cx="646113" cy="533401"/>
          </a:xfrm>
        </p:grpSpPr>
        <p:sp>
          <p:nvSpPr>
            <p:cNvPr id="176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0" name="그룹 1769"/>
          <p:cNvGrpSpPr/>
          <p:nvPr/>
        </p:nvGrpSpPr>
        <p:grpSpPr>
          <a:xfrm>
            <a:off x="6574837" y="1673557"/>
            <a:ext cx="366401" cy="330479"/>
            <a:chOff x="10629900" y="1079500"/>
            <a:chExt cx="728663" cy="657225"/>
          </a:xfrm>
        </p:grpSpPr>
        <p:sp>
          <p:nvSpPr>
            <p:cNvPr id="1771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2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74" name="그룹 1773"/>
          <p:cNvGrpSpPr/>
          <p:nvPr/>
        </p:nvGrpSpPr>
        <p:grpSpPr>
          <a:xfrm>
            <a:off x="7568806" y="1297554"/>
            <a:ext cx="495552" cy="409105"/>
            <a:chOff x="11571288" y="1119188"/>
            <a:chExt cx="646113" cy="533401"/>
          </a:xfrm>
        </p:grpSpPr>
        <p:sp>
          <p:nvSpPr>
            <p:cNvPr id="177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1" name="그룹 1780"/>
          <p:cNvGrpSpPr/>
          <p:nvPr/>
        </p:nvGrpSpPr>
        <p:grpSpPr>
          <a:xfrm>
            <a:off x="8076131" y="1668972"/>
            <a:ext cx="366401" cy="330479"/>
            <a:chOff x="10629900" y="1079500"/>
            <a:chExt cx="728663" cy="657225"/>
          </a:xfrm>
        </p:grpSpPr>
        <p:sp>
          <p:nvSpPr>
            <p:cNvPr id="1782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4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07" name="그룹 1806"/>
          <p:cNvGrpSpPr/>
          <p:nvPr/>
        </p:nvGrpSpPr>
        <p:grpSpPr>
          <a:xfrm>
            <a:off x="9821366" y="1310497"/>
            <a:ext cx="495552" cy="409105"/>
            <a:chOff x="11571288" y="1119188"/>
            <a:chExt cx="646113" cy="533401"/>
          </a:xfrm>
        </p:grpSpPr>
        <p:sp>
          <p:nvSpPr>
            <p:cNvPr id="1808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9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0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1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2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3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14" name="그룹 1813"/>
          <p:cNvGrpSpPr/>
          <p:nvPr/>
        </p:nvGrpSpPr>
        <p:grpSpPr>
          <a:xfrm>
            <a:off x="10328691" y="1681915"/>
            <a:ext cx="366401" cy="330479"/>
            <a:chOff x="10629900" y="1079500"/>
            <a:chExt cx="728663" cy="657225"/>
          </a:xfrm>
        </p:grpSpPr>
        <p:sp>
          <p:nvSpPr>
            <p:cNvPr id="1815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6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7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7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b="1" dirty="0" smtClean="0"/>
              <a:t>DIGITAL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 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Container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Orchestration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742193" y="5333508"/>
            <a:ext cx="7697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 smtClean="0">
                <a:solidFill>
                  <a:srgbClr val="0064AE"/>
                </a:solidFill>
              </a:rPr>
              <a:t>.....</a:t>
            </a:r>
            <a:endParaRPr kumimoji="1" lang="ko-KR" altLang="en-US" sz="3500" b="1" dirty="0">
              <a:solidFill>
                <a:srgbClr val="0064AE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1301974" y="5464120"/>
            <a:ext cx="1284886" cy="655318"/>
            <a:chOff x="663616" y="5403274"/>
            <a:chExt cx="1284886" cy="655318"/>
          </a:xfrm>
        </p:grpSpPr>
        <p:sp>
          <p:nvSpPr>
            <p:cNvPr id="12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2817809" y="5464120"/>
            <a:ext cx="1284886" cy="655318"/>
            <a:chOff x="663616" y="5403274"/>
            <a:chExt cx="1284886" cy="655318"/>
          </a:xfrm>
        </p:grpSpPr>
        <p:sp>
          <p:nvSpPr>
            <p:cNvPr id="124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4333644" y="5464120"/>
            <a:ext cx="1284886" cy="655318"/>
            <a:chOff x="663616" y="5403274"/>
            <a:chExt cx="1284886" cy="655318"/>
          </a:xfrm>
        </p:grpSpPr>
        <p:sp>
          <p:nvSpPr>
            <p:cNvPr id="128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1" name="그룹 130"/>
          <p:cNvGrpSpPr/>
          <p:nvPr/>
        </p:nvGrpSpPr>
        <p:grpSpPr>
          <a:xfrm>
            <a:off x="5849479" y="5464120"/>
            <a:ext cx="1284886" cy="655318"/>
            <a:chOff x="663616" y="5403274"/>
            <a:chExt cx="1284886" cy="655318"/>
          </a:xfrm>
        </p:grpSpPr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5" name="그룹 134"/>
          <p:cNvGrpSpPr/>
          <p:nvPr/>
        </p:nvGrpSpPr>
        <p:grpSpPr>
          <a:xfrm>
            <a:off x="7368822" y="5464120"/>
            <a:ext cx="1284886" cy="655318"/>
            <a:chOff x="663616" y="5403274"/>
            <a:chExt cx="1284886" cy="655318"/>
          </a:xfrm>
        </p:grpSpPr>
        <p:sp>
          <p:nvSpPr>
            <p:cNvPr id="136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9603950" y="5464120"/>
            <a:ext cx="1284886" cy="655318"/>
            <a:chOff x="663616" y="5403274"/>
            <a:chExt cx="1284886" cy="655318"/>
          </a:xfrm>
        </p:grpSpPr>
        <p:sp>
          <p:nvSpPr>
            <p:cNvPr id="140" name="Freeform 132"/>
            <p:cNvSpPr>
              <a:spLocks noEditPoints="1"/>
            </p:cNvSpPr>
            <p:nvPr/>
          </p:nvSpPr>
          <p:spPr bwMode="auto">
            <a:xfrm>
              <a:off x="663925" y="5748617"/>
              <a:ext cx="1284577" cy="309975"/>
            </a:xfrm>
            <a:custGeom>
              <a:avLst/>
              <a:gdLst>
                <a:gd name="T0" fmla="*/ 186 w 194"/>
                <a:gd name="T1" fmla="*/ 0 h 47"/>
                <a:gd name="T2" fmla="*/ 8 w 194"/>
                <a:gd name="T3" fmla="*/ 0 h 47"/>
                <a:gd name="T4" fmla="*/ 0 w 194"/>
                <a:gd name="T5" fmla="*/ 8 h 47"/>
                <a:gd name="T6" fmla="*/ 0 w 194"/>
                <a:gd name="T7" fmla="*/ 39 h 47"/>
                <a:gd name="T8" fmla="*/ 8 w 194"/>
                <a:gd name="T9" fmla="*/ 47 h 47"/>
                <a:gd name="T10" fmla="*/ 186 w 194"/>
                <a:gd name="T11" fmla="*/ 47 h 47"/>
                <a:gd name="T12" fmla="*/ 194 w 194"/>
                <a:gd name="T13" fmla="*/ 39 h 47"/>
                <a:gd name="T14" fmla="*/ 194 w 194"/>
                <a:gd name="T15" fmla="*/ 8 h 47"/>
                <a:gd name="T16" fmla="*/ 186 w 194"/>
                <a:gd name="T17" fmla="*/ 0 h 47"/>
                <a:gd name="T18" fmla="*/ 26 w 194"/>
                <a:gd name="T19" fmla="*/ 33 h 47"/>
                <a:gd name="T20" fmla="*/ 22 w 194"/>
                <a:gd name="T21" fmla="*/ 37 h 47"/>
                <a:gd name="T22" fmla="*/ 18 w 194"/>
                <a:gd name="T23" fmla="*/ 33 h 47"/>
                <a:gd name="T24" fmla="*/ 18 w 194"/>
                <a:gd name="T25" fmla="*/ 14 h 47"/>
                <a:gd name="T26" fmla="*/ 22 w 194"/>
                <a:gd name="T27" fmla="*/ 10 h 47"/>
                <a:gd name="T28" fmla="*/ 26 w 194"/>
                <a:gd name="T29" fmla="*/ 14 h 47"/>
                <a:gd name="T30" fmla="*/ 26 w 194"/>
                <a:gd name="T31" fmla="*/ 33 h 47"/>
                <a:gd name="T32" fmla="*/ 48 w 194"/>
                <a:gd name="T33" fmla="*/ 33 h 47"/>
                <a:gd name="T34" fmla="*/ 44 w 194"/>
                <a:gd name="T35" fmla="*/ 37 h 47"/>
                <a:gd name="T36" fmla="*/ 40 w 194"/>
                <a:gd name="T37" fmla="*/ 33 h 47"/>
                <a:gd name="T38" fmla="*/ 40 w 194"/>
                <a:gd name="T39" fmla="*/ 14 h 47"/>
                <a:gd name="T40" fmla="*/ 44 w 194"/>
                <a:gd name="T41" fmla="*/ 10 h 47"/>
                <a:gd name="T42" fmla="*/ 48 w 194"/>
                <a:gd name="T43" fmla="*/ 14 h 47"/>
                <a:gd name="T44" fmla="*/ 48 w 194"/>
                <a:gd name="T45" fmla="*/ 33 h 47"/>
                <a:gd name="T46" fmla="*/ 69 w 194"/>
                <a:gd name="T47" fmla="*/ 33 h 47"/>
                <a:gd name="T48" fmla="*/ 65 w 194"/>
                <a:gd name="T49" fmla="*/ 37 h 47"/>
                <a:gd name="T50" fmla="*/ 61 w 194"/>
                <a:gd name="T51" fmla="*/ 33 h 47"/>
                <a:gd name="T52" fmla="*/ 61 w 194"/>
                <a:gd name="T53" fmla="*/ 14 h 47"/>
                <a:gd name="T54" fmla="*/ 65 w 194"/>
                <a:gd name="T55" fmla="*/ 10 h 47"/>
                <a:gd name="T56" fmla="*/ 69 w 194"/>
                <a:gd name="T57" fmla="*/ 14 h 47"/>
                <a:gd name="T58" fmla="*/ 69 w 194"/>
                <a:gd name="T59" fmla="*/ 33 h 47"/>
                <a:gd name="T60" fmla="*/ 136 w 194"/>
                <a:gd name="T61" fmla="*/ 31 h 47"/>
                <a:gd name="T62" fmla="*/ 128 w 194"/>
                <a:gd name="T63" fmla="*/ 23 h 47"/>
                <a:gd name="T64" fmla="*/ 136 w 194"/>
                <a:gd name="T65" fmla="*/ 16 h 47"/>
                <a:gd name="T66" fmla="*/ 143 w 194"/>
                <a:gd name="T67" fmla="*/ 23 h 47"/>
                <a:gd name="T68" fmla="*/ 136 w 194"/>
                <a:gd name="T69" fmla="*/ 31 h 47"/>
                <a:gd name="T70" fmla="*/ 163 w 194"/>
                <a:gd name="T71" fmla="*/ 31 h 47"/>
                <a:gd name="T72" fmla="*/ 156 w 194"/>
                <a:gd name="T73" fmla="*/ 23 h 47"/>
                <a:gd name="T74" fmla="*/ 163 w 194"/>
                <a:gd name="T75" fmla="*/ 16 h 47"/>
                <a:gd name="T76" fmla="*/ 170 w 194"/>
                <a:gd name="T77" fmla="*/ 23 h 47"/>
                <a:gd name="T78" fmla="*/ 163 w 194"/>
                <a:gd name="T7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4" h="47">
                  <a:moveTo>
                    <a:pt x="18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4" y="47"/>
                    <a:pt x="8" y="47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91" y="47"/>
                    <a:pt x="194" y="44"/>
                    <a:pt x="194" y="39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4" y="3"/>
                    <a:pt x="191" y="0"/>
                    <a:pt x="186" y="0"/>
                  </a:cubicBezTo>
                  <a:close/>
                  <a:moveTo>
                    <a:pt x="26" y="33"/>
                  </a:moveTo>
                  <a:cubicBezTo>
                    <a:pt x="26" y="35"/>
                    <a:pt x="24" y="37"/>
                    <a:pt x="22" y="37"/>
                  </a:cubicBezTo>
                  <a:cubicBezTo>
                    <a:pt x="20" y="37"/>
                    <a:pt x="18" y="35"/>
                    <a:pt x="18" y="3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2"/>
                    <a:pt x="20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lnTo>
                    <a:pt x="26" y="33"/>
                  </a:lnTo>
                  <a:close/>
                  <a:moveTo>
                    <a:pt x="48" y="33"/>
                  </a:moveTo>
                  <a:cubicBezTo>
                    <a:pt x="48" y="35"/>
                    <a:pt x="46" y="37"/>
                    <a:pt x="44" y="37"/>
                  </a:cubicBezTo>
                  <a:cubicBezTo>
                    <a:pt x="41" y="37"/>
                    <a:pt x="40" y="35"/>
                    <a:pt x="40" y="3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2"/>
                    <a:pt x="41" y="10"/>
                    <a:pt x="44" y="10"/>
                  </a:cubicBezTo>
                  <a:cubicBezTo>
                    <a:pt x="46" y="10"/>
                    <a:pt x="48" y="12"/>
                    <a:pt x="48" y="14"/>
                  </a:cubicBezTo>
                  <a:lnTo>
                    <a:pt x="48" y="33"/>
                  </a:lnTo>
                  <a:close/>
                  <a:moveTo>
                    <a:pt x="69" y="33"/>
                  </a:moveTo>
                  <a:cubicBezTo>
                    <a:pt x="69" y="35"/>
                    <a:pt x="67" y="37"/>
                    <a:pt x="65" y="37"/>
                  </a:cubicBezTo>
                  <a:cubicBezTo>
                    <a:pt x="63" y="37"/>
                    <a:pt x="61" y="35"/>
                    <a:pt x="61" y="3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2"/>
                    <a:pt x="63" y="10"/>
                    <a:pt x="65" y="10"/>
                  </a:cubicBezTo>
                  <a:cubicBezTo>
                    <a:pt x="67" y="10"/>
                    <a:pt x="69" y="12"/>
                    <a:pt x="69" y="14"/>
                  </a:cubicBezTo>
                  <a:lnTo>
                    <a:pt x="69" y="33"/>
                  </a:lnTo>
                  <a:close/>
                  <a:moveTo>
                    <a:pt x="136" y="31"/>
                  </a:moveTo>
                  <a:cubicBezTo>
                    <a:pt x="132" y="31"/>
                    <a:pt x="128" y="27"/>
                    <a:pt x="128" y="23"/>
                  </a:cubicBezTo>
                  <a:cubicBezTo>
                    <a:pt x="128" y="19"/>
                    <a:pt x="132" y="16"/>
                    <a:pt x="136" y="16"/>
                  </a:cubicBezTo>
                  <a:cubicBezTo>
                    <a:pt x="140" y="16"/>
                    <a:pt x="143" y="19"/>
                    <a:pt x="143" y="23"/>
                  </a:cubicBezTo>
                  <a:cubicBezTo>
                    <a:pt x="143" y="27"/>
                    <a:pt x="140" y="31"/>
                    <a:pt x="136" y="31"/>
                  </a:cubicBezTo>
                  <a:close/>
                  <a:moveTo>
                    <a:pt x="163" y="31"/>
                  </a:moveTo>
                  <a:cubicBezTo>
                    <a:pt x="159" y="31"/>
                    <a:pt x="156" y="27"/>
                    <a:pt x="156" y="23"/>
                  </a:cubicBezTo>
                  <a:cubicBezTo>
                    <a:pt x="156" y="19"/>
                    <a:pt x="159" y="16"/>
                    <a:pt x="163" y="16"/>
                  </a:cubicBezTo>
                  <a:cubicBezTo>
                    <a:pt x="167" y="16"/>
                    <a:pt x="170" y="19"/>
                    <a:pt x="170" y="23"/>
                  </a:cubicBezTo>
                  <a:cubicBezTo>
                    <a:pt x="170" y="27"/>
                    <a:pt x="167" y="31"/>
                    <a:pt x="163" y="3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63616" y="5403274"/>
              <a:ext cx="1284886" cy="313620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492" y="5430716"/>
              <a:ext cx="341312" cy="258737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2120162" y="5124315"/>
            <a:ext cx="466698" cy="304482"/>
            <a:chOff x="13309600" y="1160463"/>
            <a:chExt cx="854075" cy="557213"/>
          </a:xfrm>
        </p:grpSpPr>
        <p:sp>
          <p:nvSpPr>
            <p:cNvPr id="144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1610447" y="5124315"/>
            <a:ext cx="466698" cy="304482"/>
            <a:chOff x="13309600" y="1160463"/>
            <a:chExt cx="854075" cy="557213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1610447" y="4784510"/>
            <a:ext cx="466698" cy="304482"/>
            <a:chOff x="13309600" y="1160463"/>
            <a:chExt cx="854075" cy="557213"/>
          </a:xfrm>
        </p:grpSpPr>
        <p:sp>
          <p:nvSpPr>
            <p:cNvPr id="16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635997" y="5124315"/>
            <a:ext cx="466698" cy="304482"/>
            <a:chOff x="13309600" y="1160463"/>
            <a:chExt cx="854075" cy="557213"/>
          </a:xfrm>
        </p:grpSpPr>
        <p:sp>
          <p:nvSpPr>
            <p:cNvPr id="16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3126282" y="5124315"/>
            <a:ext cx="466698" cy="304482"/>
            <a:chOff x="13309600" y="1160463"/>
            <a:chExt cx="854075" cy="557213"/>
          </a:xfrm>
        </p:grpSpPr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151832" y="5124315"/>
            <a:ext cx="466698" cy="304482"/>
            <a:chOff x="13309600" y="1160463"/>
            <a:chExt cx="854075" cy="557213"/>
          </a:xfrm>
        </p:grpSpPr>
        <p:sp>
          <p:nvSpPr>
            <p:cNvPr id="18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652377" y="5124315"/>
            <a:ext cx="466698" cy="304482"/>
            <a:chOff x="13309600" y="1160463"/>
            <a:chExt cx="854075" cy="557213"/>
          </a:xfrm>
        </p:grpSpPr>
        <p:sp>
          <p:nvSpPr>
            <p:cNvPr id="19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142662" y="5124315"/>
            <a:ext cx="466698" cy="304482"/>
            <a:chOff x="13309600" y="1160463"/>
            <a:chExt cx="854075" cy="557213"/>
          </a:xfrm>
        </p:grpSpPr>
        <p:sp>
          <p:nvSpPr>
            <p:cNvPr id="201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7659484" y="5132197"/>
            <a:ext cx="466698" cy="304482"/>
            <a:chOff x="13309600" y="1160463"/>
            <a:chExt cx="854075" cy="557213"/>
          </a:xfrm>
        </p:grpSpPr>
        <p:sp>
          <p:nvSpPr>
            <p:cNvPr id="20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9907868" y="5124140"/>
            <a:ext cx="466698" cy="304482"/>
            <a:chOff x="13309600" y="1160463"/>
            <a:chExt cx="854075" cy="557213"/>
          </a:xfrm>
        </p:grpSpPr>
        <p:sp>
          <p:nvSpPr>
            <p:cNvPr id="22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9907868" y="4784335"/>
            <a:ext cx="466698" cy="304482"/>
            <a:chOff x="13309600" y="1160463"/>
            <a:chExt cx="854075" cy="557213"/>
          </a:xfrm>
        </p:grpSpPr>
        <p:sp>
          <p:nvSpPr>
            <p:cNvPr id="233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6652377" y="4788110"/>
            <a:ext cx="466698" cy="304482"/>
            <a:chOff x="13309600" y="1160463"/>
            <a:chExt cx="854075" cy="557213"/>
          </a:xfrm>
        </p:grpSpPr>
        <p:sp>
          <p:nvSpPr>
            <p:cNvPr id="242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1230059" y="4704940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2754741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25735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5772626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7295717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530844" y="4695241"/>
            <a:ext cx="1431097" cy="1518360"/>
          </a:xfrm>
          <a:prstGeom prst="roundRect">
            <a:avLst>
              <a:gd name="adj" fmla="val 649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>
            <a:stCxn id="221" idx="2"/>
            <a:endCxn id="249" idx="0"/>
          </p:cNvCxnSpPr>
          <p:nvPr/>
        </p:nvCxnSpPr>
        <p:spPr>
          <a:xfrm rot="5400000">
            <a:off x="3279236" y="1892974"/>
            <a:ext cx="1478338" cy="4145594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꺾인 연결선[E] 276"/>
          <p:cNvCxnSpPr>
            <a:stCxn id="221" idx="2"/>
            <a:endCxn id="250" idx="0"/>
          </p:cNvCxnSpPr>
          <p:nvPr/>
        </p:nvCxnSpPr>
        <p:spPr>
          <a:xfrm rot="5400000">
            <a:off x="4046427" y="2650465"/>
            <a:ext cx="1468639" cy="2620912"/>
          </a:xfrm>
          <a:prstGeom prst="bentConnector3">
            <a:avLst/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꺾인 연결선[E] 280"/>
          <p:cNvCxnSpPr>
            <a:stCxn id="221" idx="2"/>
            <a:endCxn id="254" idx="0"/>
          </p:cNvCxnSpPr>
          <p:nvPr/>
        </p:nvCxnSpPr>
        <p:spPr>
          <a:xfrm rot="16200000" flipH="1">
            <a:off x="7434478" y="1883325"/>
            <a:ext cx="1468639" cy="415519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/>
          <p:cNvGrpSpPr/>
          <p:nvPr/>
        </p:nvGrpSpPr>
        <p:grpSpPr>
          <a:xfrm>
            <a:off x="2474915" y="1878956"/>
            <a:ext cx="908354" cy="749895"/>
            <a:chOff x="11571288" y="1119188"/>
            <a:chExt cx="646113" cy="533401"/>
          </a:xfrm>
        </p:grpSpPr>
        <p:sp>
          <p:nvSpPr>
            <p:cNvPr id="304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2429279" y="1742254"/>
            <a:ext cx="1009527" cy="1023299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4" name="그룹 343"/>
          <p:cNvGrpSpPr/>
          <p:nvPr/>
        </p:nvGrpSpPr>
        <p:grpSpPr>
          <a:xfrm>
            <a:off x="4645920" y="5121697"/>
            <a:ext cx="466698" cy="304482"/>
            <a:chOff x="13309600" y="1160463"/>
            <a:chExt cx="854075" cy="557213"/>
          </a:xfrm>
        </p:grpSpPr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0" name="모서리가 둥근 직사각형 359"/>
          <p:cNvSpPr/>
          <p:nvPr/>
        </p:nvSpPr>
        <p:spPr>
          <a:xfrm>
            <a:off x="9770982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08" y="1379601"/>
            <a:ext cx="1841785" cy="1787043"/>
          </a:xfrm>
          <a:prstGeom prst="rect">
            <a:avLst/>
          </a:prstGeom>
        </p:spPr>
      </p:pic>
      <p:sp>
        <p:nvSpPr>
          <p:cNvPr id="221" name="모서리가 둥근 직사각형 220"/>
          <p:cNvSpPr/>
          <p:nvPr/>
        </p:nvSpPr>
        <p:spPr>
          <a:xfrm>
            <a:off x="5111526" y="1281204"/>
            <a:ext cx="1959352" cy="194539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0" name="꺾인 연결선[E] 239"/>
          <p:cNvCxnSpPr>
            <a:stCxn id="318" idx="3"/>
            <a:endCxn id="221" idx="1"/>
          </p:cNvCxnSpPr>
          <p:nvPr/>
        </p:nvCxnSpPr>
        <p:spPr>
          <a:xfrm flipV="1">
            <a:off x="3438806" y="2253903"/>
            <a:ext cx="1672720" cy="1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모서리가 둥근 직사각형 330"/>
          <p:cNvSpPr/>
          <p:nvPr/>
        </p:nvSpPr>
        <p:spPr>
          <a:xfrm>
            <a:off x="3806434" y="2346449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cxnSp>
        <p:nvCxnSpPr>
          <p:cNvPr id="255" name="꺾인 연결선[E] 254"/>
          <p:cNvCxnSpPr>
            <a:stCxn id="221" idx="2"/>
            <a:endCxn id="253" idx="0"/>
          </p:cNvCxnSpPr>
          <p:nvPr/>
        </p:nvCxnSpPr>
        <p:spPr>
          <a:xfrm rot="16200000" flipH="1">
            <a:off x="6316915" y="3000889"/>
            <a:ext cx="1468639" cy="1920064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[E] 255"/>
          <p:cNvCxnSpPr>
            <a:stCxn id="221" idx="2"/>
            <a:endCxn id="252" idx="0"/>
          </p:cNvCxnSpPr>
          <p:nvPr/>
        </p:nvCxnSpPr>
        <p:spPr>
          <a:xfrm rot="16200000" flipH="1">
            <a:off x="5555369" y="3762434"/>
            <a:ext cx="1468639" cy="396973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[E] 256"/>
          <p:cNvCxnSpPr>
            <a:stCxn id="221" idx="2"/>
            <a:endCxn id="251" idx="0"/>
          </p:cNvCxnSpPr>
          <p:nvPr/>
        </p:nvCxnSpPr>
        <p:spPr>
          <a:xfrm rot="5400000">
            <a:off x="4797735" y="3401773"/>
            <a:ext cx="1468639" cy="1118297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그룹 257"/>
          <p:cNvGrpSpPr/>
          <p:nvPr/>
        </p:nvGrpSpPr>
        <p:grpSpPr>
          <a:xfrm>
            <a:off x="8169442" y="5132197"/>
            <a:ext cx="466698" cy="304482"/>
            <a:chOff x="13309600" y="1160463"/>
            <a:chExt cx="854075" cy="557213"/>
          </a:xfrm>
        </p:grpSpPr>
        <p:sp>
          <p:nvSpPr>
            <p:cNvPr id="259" name="Freeform 9"/>
            <p:cNvSpPr>
              <a:spLocks noEditPoints="1"/>
            </p:cNvSpPr>
            <p:nvPr/>
          </p:nvSpPr>
          <p:spPr bwMode="auto">
            <a:xfrm>
              <a:off x="13309600" y="1160463"/>
              <a:ext cx="854075" cy="557213"/>
            </a:xfrm>
            <a:custGeom>
              <a:avLst/>
              <a:gdLst>
                <a:gd name="T0" fmla="*/ 205 w 227"/>
                <a:gd name="T1" fmla="*/ 0 h 148"/>
                <a:gd name="T2" fmla="*/ 22 w 227"/>
                <a:gd name="T3" fmla="*/ 0 h 148"/>
                <a:gd name="T4" fmla="*/ 0 w 227"/>
                <a:gd name="T5" fmla="*/ 22 h 148"/>
                <a:gd name="T6" fmla="*/ 0 w 227"/>
                <a:gd name="T7" fmla="*/ 126 h 148"/>
                <a:gd name="T8" fmla="*/ 22 w 227"/>
                <a:gd name="T9" fmla="*/ 148 h 148"/>
                <a:gd name="T10" fmla="*/ 205 w 227"/>
                <a:gd name="T11" fmla="*/ 148 h 148"/>
                <a:gd name="T12" fmla="*/ 227 w 227"/>
                <a:gd name="T13" fmla="*/ 126 h 148"/>
                <a:gd name="T14" fmla="*/ 227 w 227"/>
                <a:gd name="T15" fmla="*/ 22 h 148"/>
                <a:gd name="T16" fmla="*/ 205 w 227"/>
                <a:gd name="T17" fmla="*/ 0 h 148"/>
                <a:gd name="T18" fmla="*/ 215 w 227"/>
                <a:gd name="T19" fmla="*/ 126 h 148"/>
                <a:gd name="T20" fmla="*/ 212 w 227"/>
                <a:gd name="T21" fmla="*/ 133 h 148"/>
                <a:gd name="T22" fmla="*/ 205 w 227"/>
                <a:gd name="T23" fmla="*/ 136 h 148"/>
                <a:gd name="T24" fmla="*/ 22 w 227"/>
                <a:gd name="T25" fmla="*/ 136 h 148"/>
                <a:gd name="T26" fmla="*/ 15 w 227"/>
                <a:gd name="T27" fmla="*/ 133 h 148"/>
                <a:gd name="T28" fmla="*/ 12 w 227"/>
                <a:gd name="T29" fmla="*/ 126 h 148"/>
                <a:gd name="T30" fmla="*/ 12 w 227"/>
                <a:gd name="T31" fmla="*/ 22 h 148"/>
                <a:gd name="T32" fmla="*/ 15 w 227"/>
                <a:gd name="T33" fmla="*/ 15 h 148"/>
                <a:gd name="T34" fmla="*/ 22 w 227"/>
                <a:gd name="T35" fmla="*/ 12 h 148"/>
                <a:gd name="T36" fmla="*/ 205 w 227"/>
                <a:gd name="T37" fmla="*/ 12 h 148"/>
                <a:gd name="T38" fmla="*/ 212 w 227"/>
                <a:gd name="T39" fmla="*/ 15 h 148"/>
                <a:gd name="T40" fmla="*/ 215 w 227"/>
                <a:gd name="T41" fmla="*/ 22 h 148"/>
                <a:gd name="T42" fmla="*/ 215 w 227"/>
                <a:gd name="T43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148">
                  <a:moveTo>
                    <a:pt x="20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8"/>
                    <a:pt x="10" y="148"/>
                    <a:pt x="22" y="148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17" y="148"/>
                    <a:pt x="226" y="138"/>
                    <a:pt x="227" y="126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6" y="9"/>
                    <a:pt x="217" y="0"/>
                    <a:pt x="205" y="0"/>
                  </a:cubicBezTo>
                  <a:close/>
                  <a:moveTo>
                    <a:pt x="215" y="126"/>
                  </a:moveTo>
                  <a:cubicBezTo>
                    <a:pt x="215" y="129"/>
                    <a:pt x="213" y="131"/>
                    <a:pt x="212" y="133"/>
                  </a:cubicBezTo>
                  <a:cubicBezTo>
                    <a:pt x="210" y="135"/>
                    <a:pt x="207" y="136"/>
                    <a:pt x="205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19" y="136"/>
                    <a:pt x="17" y="135"/>
                    <a:pt x="15" y="133"/>
                  </a:cubicBezTo>
                  <a:cubicBezTo>
                    <a:pt x="13" y="131"/>
                    <a:pt x="12" y="129"/>
                    <a:pt x="12" y="12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9"/>
                    <a:pt x="13" y="16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7" y="12"/>
                    <a:pt x="210" y="13"/>
                    <a:pt x="212" y="15"/>
                  </a:cubicBezTo>
                  <a:cubicBezTo>
                    <a:pt x="213" y="16"/>
                    <a:pt x="215" y="19"/>
                    <a:pt x="215" y="22"/>
                  </a:cubicBezTo>
                  <a:lnTo>
                    <a:pt x="215" y="126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0"/>
            <p:cNvSpPr>
              <a:spLocks/>
            </p:cNvSpPr>
            <p:nvPr/>
          </p:nvSpPr>
          <p:spPr bwMode="auto">
            <a:xfrm>
              <a:off x="134905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"/>
            <p:cNvSpPr>
              <a:spLocks/>
            </p:cNvSpPr>
            <p:nvPr/>
          </p:nvSpPr>
          <p:spPr bwMode="auto">
            <a:xfrm>
              <a:off x="13581063" y="1273176"/>
              <a:ext cx="44450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2"/>
            <p:cNvSpPr>
              <a:spLocks/>
            </p:cNvSpPr>
            <p:nvPr/>
          </p:nvSpPr>
          <p:spPr bwMode="auto">
            <a:xfrm>
              <a:off x="13666788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3"/>
            <p:cNvSpPr>
              <a:spLocks/>
            </p:cNvSpPr>
            <p:nvPr/>
          </p:nvSpPr>
          <p:spPr bwMode="auto">
            <a:xfrm>
              <a:off x="13757275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10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4"/>
            <p:cNvSpPr>
              <a:spLocks/>
            </p:cNvSpPr>
            <p:nvPr/>
          </p:nvSpPr>
          <p:spPr bwMode="auto">
            <a:xfrm>
              <a:off x="13847763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5"/>
            <p:cNvSpPr>
              <a:spLocks/>
            </p:cNvSpPr>
            <p:nvPr/>
          </p:nvSpPr>
          <p:spPr bwMode="auto">
            <a:xfrm>
              <a:off x="13938250" y="1273176"/>
              <a:ext cx="46038" cy="331788"/>
            </a:xfrm>
            <a:custGeom>
              <a:avLst/>
              <a:gdLst>
                <a:gd name="T0" fmla="*/ 6 w 12"/>
                <a:gd name="T1" fmla="*/ 0 h 88"/>
                <a:gd name="T2" fmla="*/ 0 w 12"/>
                <a:gd name="T3" fmla="*/ 6 h 88"/>
                <a:gd name="T4" fmla="*/ 0 w 12"/>
                <a:gd name="T5" fmla="*/ 82 h 88"/>
                <a:gd name="T6" fmla="*/ 6 w 12"/>
                <a:gd name="T7" fmla="*/ 88 h 88"/>
                <a:gd name="T8" fmla="*/ 12 w 12"/>
                <a:gd name="T9" fmla="*/ 82 h 88"/>
                <a:gd name="T10" fmla="*/ 12 w 12"/>
                <a:gd name="T11" fmla="*/ 6 h 88"/>
                <a:gd name="T12" fmla="*/ 6 w 12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8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3" y="88"/>
                    <a:pt x="6" y="88"/>
                  </a:cubicBezTo>
                  <a:cubicBezTo>
                    <a:pt x="9" y="88"/>
                    <a:pt x="12" y="85"/>
                    <a:pt x="12" y="8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6" name="모서리가 둥근 직사각형 265"/>
          <p:cNvSpPr/>
          <p:nvPr/>
        </p:nvSpPr>
        <p:spPr>
          <a:xfrm>
            <a:off x="7539576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495298" y="4239843"/>
            <a:ext cx="985961" cy="2808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success</a:t>
            </a:r>
            <a:endParaRPr kumimoji="1" lang="ko-KR" altLang="en-US" sz="1200" b="1" dirty="0"/>
          </a:p>
        </p:txBody>
      </p:sp>
      <p:sp>
        <p:nvSpPr>
          <p:cNvPr id="269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Docker Cluster</a:t>
            </a:r>
            <a:r>
              <a:rPr lang="ko-KR" altLang="en-US" dirty="0" smtClean="0"/>
              <a:t>를 중앙에서 조정할 수 있는 무엇이 필요하다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cxnSp>
        <p:nvCxnSpPr>
          <p:cNvPr id="322" name="꺾인 연결선[E] 321"/>
          <p:cNvCxnSpPr/>
          <p:nvPr/>
        </p:nvCxnSpPr>
        <p:spPr>
          <a:xfrm rot="10800000">
            <a:off x="2120164" y="4951382"/>
            <a:ext cx="2525756" cy="311283"/>
          </a:xfrm>
          <a:prstGeom prst="bentConnector3">
            <a:avLst>
              <a:gd name="adj1" fmla="val 10331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그룹 325"/>
          <p:cNvGrpSpPr/>
          <p:nvPr/>
        </p:nvGrpSpPr>
        <p:grpSpPr>
          <a:xfrm>
            <a:off x="3911136" y="1535160"/>
            <a:ext cx="728663" cy="657225"/>
            <a:chOff x="10629900" y="1079500"/>
            <a:chExt cx="728663" cy="657225"/>
          </a:xfrm>
        </p:grpSpPr>
        <p:sp>
          <p:nvSpPr>
            <p:cNvPr id="327" name="Rectangle 7"/>
            <p:cNvSpPr>
              <a:spLocks noChangeArrowheads="1"/>
            </p:cNvSpPr>
            <p:nvPr/>
          </p:nvSpPr>
          <p:spPr bwMode="auto">
            <a:xfrm>
              <a:off x="10682288" y="1143000"/>
              <a:ext cx="623888" cy="41275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8"/>
            <p:cNvSpPr>
              <a:spLocks noEditPoints="1"/>
            </p:cNvSpPr>
            <p:nvPr/>
          </p:nvSpPr>
          <p:spPr bwMode="auto">
            <a:xfrm>
              <a:off x="10629900" y="1079500"/>
              <a:ext cx="728663" cy="552450"/>
            </a:xfrm>
            <a:custGeom>
              <a:avLst/>
              <a:gdLst>
                <a:gd name="T0" fmla="*/ 182 w 194"/>
                <a:gd name="T1" fmla="*/ 0 h 147"/>
                <a:gd name="T2" fmla="*/ 11 w 194"/>
                <a:gd name="T3" fmla="*/ 0 h 147"/>
                <a:gd name="T4" fmla="*/ 0 w 194"/>
                <a:gd name="T5" fmla="*/ 12 h 147"/>
                <a:gd name="T6" fmla="*/ 0 w 194"/>
                <a:gd name="T7" fmla="*/ 135 h 147"/>
                <a:gd name="T8" fmla="*/ 11 w 194"/>
                <a:gd name="T9" fmla="*/ 147 h 147"/>
                <a:gd name="T10" fmla="*/ 182 w 194"/>
                <a:gd name="T11" fmla="*/ 147 h 147"/>
                <a:gd name="T12" fmla="*/ 194 w 194"/>
                <a:gd name="T13" fmla="*/ 135 h 147"/>
                <a:gd name="T14" fmla="*/ 194 w 194"/>
                <a:gd name="T15" fmla="*/ 12 h 147"/>
                <a:gd name="T16" fmla="*/ 182 w 194"/>
                <a:gd name="T17" fmla="*/ 0 h 147"/>
                <a:gd name="T18" fmla="*/ 184 w 194"/>
                <a:gd name="T19" fmla="*/ 131 h 147"/>
                <a:gd name="T20" fmla="*/ 10 w 194"/>
                <a:gd name="T21" fmla="*/ 131 h 147"/>
                <a:gd name="T22" fmla="*/ 10 w 194"/>
                <a:gd name="T23" fmla="*/ 13 h 147"/>
                <a:gd name="T24" fmla="*/ 184 w 194"/>
                <a:gd name="T25" fmla="*/ 13 h 147"/>
                <a:gd name="T26" fmla="*/ 184 w 194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4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2"/>
                    <a:pt x="5" y="147"/>
                    <a:pt x="11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9" y="147"/>
                    <a:pt x="194" y="142"/>
                    <a:pt x="194" y="135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6"/>
                    <a:pt x="189" y="0"/>
                    <a:pt x="182" y="0"/>
                  </a:cubicBezTo>
                  <a:close/>
                  <a:moveTo>
                    <a:pt x="184" y="131"/>
                  </a:moveTo>
                  <a:cubicBezTo>
                    <a:pt x="10" y="131"/>
                    <a:pt x="10" y="131"/>
                    <a:pt x="10" y="13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84" y="13"/>
                    <a:pt x="184" y="13"/>
                    <a:pt x="184" y="13"/>
                  </a:cubicBezTo>
                  <a:lnTo>
                    <a:pt x="184" y="13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9"/>
            <p:cNvSpPr>
              <a:spLocks/>
            </p:cNvSpPr>
            <p:nvPr/>
          </p:nvSpPr>
          <p:spPr bwMode="auto">
            <a:xfrm>
              <a:off x="10825163" y="1654175"/>
              <a:ext cx="334963" cy="82550"/>
            </a:xfrm>
            <a:custGeom>
              <a:avLst/>
              <a:gdLst>
                <a:gd name="T0" fmla="*/ 54 w 211"/>
                <a:gd name="T1" fmla="*/ 0 h 52"/>
                <a:gd name="T2" fmla="*/ 0 w 211"/>
                <a:gd name="T3" fmla="*/ 52 h 52"/>
                <a:gd name="T4" fmla="*/ 211 w 211"/>
                <a:gd name="T5" fmla="*/ 52 h 52"/>
                <a:gd name="T6" fmla="*/ 159 w 211"/>
                <a:gd name="T7" fmla="*/ 0 h 52"/>
                <a:gd name="T8" fmla="*/ 54 w 21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2">
                  <a:moveTo>
                    <a:pt x="54" y="0"/>
                  </a:moveTo>
                  <a:lnTo>
                    <a:pt x="0" y="52"/>
                  </a:lnTo>
                  <a:lnTo>
                    <a:pt x="211" y="52"/>
                  </a:lnTo>
                  <a:lnTo>
                    <a:pt x="159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52" name="꺾인 연결선[E] 351"/>
          <p:cNvCxnSpPr/>
          <p:nvPr/>
        </p:nvCxnSpPr>
        <p:spPr>
          <a:xfrm rot="10800000" flipV="1">
            <a:off x="8660428" y="4936575"/>
            <a:ext cx="1247440" cy="333369"/>
          </a:xfrm>
          <a:prstGeom prst="bentConnector3">
            <a:avLst>
              <a:gd name="adj1" fmla="val 50000"/>
            </a:avLst>
          </a:prstGeom>
          <a:ln w="25400">
            <a:solidFill>
              <a:srgbClr val="2B62E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8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10"/>
            <a:ext cx="7228362" cy="2218982"/>
            <a:chOff x="553516" y="2319510"/>
            <a:chExt cx="7228362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7866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5428" y="3023761"/>
              <a:ext cx="2015620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Orchestration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What is Kubernetes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81125" y="4175901"/>
            <a:ext cx="9429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3670E3"/>
                </a:solidFill>
              </a:rPr>
              <a:t>Kubernetes is an open-source system for </a:t>
            </a:r>
            <a:r>
              <a:rPr lang="ko-KR" altLang="en-US" sz="3500" b="1" u="sng" dirty="0" smtClean="0">
                <a:solidFill>
                  <a:srgbClr val="3670E3"/>
                </a:solidFill>
              </a:rPr>
              <a:t>automating </a:t>
            </a:r>
            <a:r>
              <a:rPr lang="ko-KR" altLang="en-US" sz="3500" b="1" u="sng" dirty="0">
                <a:solidFill>
                  <a:srgbClr val="3670E3"/>
                </a:solidFill>
              </a:rPr>
              <a:t>deployment, scaling, and management of containerized applications.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1129837"/>
            <a:ext cx="2724156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497115" y="1226280"/>
            <a:ext cx="5017501" cy="4667648"/>
          </a:xfrm>
        </p:spPr>
        <p:txBody>
          <a:bodyPr>
            <a:noAutofit/>
          </a:bodyPr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하나의 클러스터 안에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여러개의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Master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노드를 관리하는 주체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노드의 글로벌 이벤트를 감지하고 응답하는 등 의사결정을 수행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Kube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 API Server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API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개체에 대한 유효성을 검사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구성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Controller Manager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핵심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 Controller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실행되는 프로세스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노드에 배포될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Endpoint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등을 생성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삭제하는 매니저 역할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Deployment, StatefulSets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등 기능에 따라 다수의 컨트롤러가 존재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Scheduler</a:t>
            </a:r>
          </a:p>
          <a:p>
            <a:pPr marL="971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노드에 아직 할당되지 않은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들을 감시하고 실행될 노드를 선택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etcd</a:t>
            </a:r>
            <a:endParaRPr lang="en-US" altLang="ko-KR" sz="14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저장소로 활용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53" y="1455151"/>
            <a:ext cx="5578516" cy="420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2. What is Kubernetes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/>
              <a:t>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6246043" y="1604903"/>
            <a:ext cx="4940765" cy="3802944"/>
          </a:xfrm>
        </p:spPr>
        <p:txBody>
          <a:bodyPr anchor="ctr">
            <a:noAutofit/>
          </a:bodyPr>
          <a:lstStyle/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Node</a:t>
            </a: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VM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또는 실제 머신을 의미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kubelet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이라는 에이전트를 통해 마스터와 통신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컨테이너인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생성되는 곳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컨테이너화된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App.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배포되는 컴포넌트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복수개의 컨테이너로 구성할 수도 있음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Scaling, Replication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단위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>
              <a:buFont typeface="Wingdings" charset="2"/>
              <a:buChar char="§"/>
            </a:pP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</a:p>
          <a:p>
            <a:pPr marL="827550" lvl="1" indent="-285750"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배포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Scale out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역할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생성하면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Pod, 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함께 생성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생성되면서 컨테이너화된 애플리케이션들이 배포되고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ReplicaSets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은 애플리케이션의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Replica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수를 지속적으로 모니터링하고 유지시킴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7141" y="1548247"/>
            <a:ext cx="5177084" cy="3859600"/>
            <a:chOff x="1039562" y="1374527"/>
            <a:chExt cx="5177084" cy="3859600"/>
          </a:xfrm>
        </p:grpSpPr>
        <p:grpSp>
          <p:nvGrpSpPr>
            <p:cNvPr id="2" name="그룹 1"/>
            <p:cNvGrpSpPr/>
            <p:nvPr/>
          </p:nvGrpSpPr>
          <p:grpSpPr>
            <a:xfrm>
              <a:off x="1039562" y="1468802"/>
              <a:ext cx="5177084" cy="3765325"/>
              <a:chOff x="266693" y="1377152"/>
              <a:chExt cx="6148530" cy="447186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4223" y="1700016"/>
                <a:ext cx="5071000" cy="41490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693" y="1377152"/>
                <a:ext cx="1721238" cy="1392177"/>
              </a:xfrm>
              <a:prstGeom prst="rect">
                <a:avLst/>
              </a:prstGeom>
            </p:spPr>
          </p:pic>
          <p:cxnSp>
            <p:nvCxnSpPr>
              <p:cNvPr id="16" name="직선 연결선[R] 15"/>
              <p:cNvCxnSpPr/>
              <p:nvPr/>
            </p:nvCxnSpPr>
            <p:spPr>
              <a:xfrm>
                <a:off x="979714" y="1894114"/>
                <a:ext cx="604157" cy="2955472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/>
            </p:nvCxnSpPr>
            <p:spPr>
              <a:xfrm>
                <a:off x="1191986" y="1763486"/>
                <a:ext cx="2090057" cy="97971"/>
              </a:xfrm>
              <a:prstGeom prst="line">
                <a:avLst/>
              </a:prstGeom>
              <a:ln w="25400">
                <a:solidFill>
                  <a:srgbClr val="2F6CE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모서리가 둥근 사각형 설명선[R] 6"/>
            <p:cNvSpPr/>
            <p:nvPr/>
          </p:nvSpPr>
          <p:spPr>
            <a:xfrm>
              <a:off x="4081746" y="1374527"/>
              <a:ext cx="1838528" cy="606786"/>
            </a:xfrm>
            <a:prstGeom prst="wedgeRoundRectCallout">
              <a:avLst>
                <a:gd name="adj1" fmla="val -40863"/>
                <a:gd name="adj2" fmla="val 167268"/>
                <a:gd name="adj3" fmla="val 16667"/>
              </a:avLst>
            </a:prstGeom>
            <a:solidFill>
              <a:srgbClr val="2B6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Strongly coupled 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한 관계로 </a:t>
              </a:r>
              <a:r>
                <a:rPr lang="en-US" altLang="ko-KR" sz="1000" dirty="0">
                  <a:latin typeface="Noto Sans" charset="0"/>
                  <a:ea typeface="Noto Sans" charset="0"/>
                  <a:cs typeface="Noto Sans" charset="0"/>
                </a:rPr>
                <a:t>Life-cycle</a:t>
              </a:r>
              <a:r>
                <a:rPr lang="ko-KR" altLang="en-US" sz="1000" dirty="0">
                  <a:latin typeface="Noto Sans" charset="0"/>
                  <a:ea typeface="Noto Sans" charset="0"/>
                  <a:cs typeface="Noto Sans" charset="0"/>
                </a:rPr>
                <a:t>이 일치하는 </a:t>
              </a:r>
              <a:r>
                <a:rPr lang="ko-KR" altLang="en-US" sz="1000" dirty="0" smtClean="0">
                  <a:latin typeface="Noto Sans" charset="0"/>
                  <a:ea typeface="Noto Sans" charset="0"/>
                  <a:cs typeface="Noto Sans" charset="0"/>
                </a:rPr>
                <a:t>경우</a:t>
              </a:r>
              <a:endParaRPr lang="en-US" altLang="ko-KR" sz="10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Kubernetes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2. What is Kubernetes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5830813" y="1685674"/>
            <a:ext cx="5577280" cy="4065591"/>
          </a:xfrm>
        </p:spPr>
        <p:txBody>
          <a:bodyPr anchor="ctr">
            <a:normAutofit/>
          </a:bodyPr>
          <a:lstStyle/>
          <a:p>
            <a:pPr marL="370350" indent="-285750" algn="l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Service</a:t>
            </a: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논리적 집합과 액세스 정책을 정의하는 추상화 개념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서비스가 타겟으로 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집합은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의해 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로드밸런싱</a:t>
            </a: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 서비스 디스커버리 등 제공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  <a:p>
            <a:pPr marL="827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서비스를 통해 외부에서 접속하거나 클러스터 내부에서만 접근하도록 설정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가능</a:t>
            </a: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Label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같은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 설정되는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key/value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쌍의 별칭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5143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타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Object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를 찾기 위한 별칭 검색어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해당 서비스에서 관리하는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목록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실제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엔드포인트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을 맵핑하고 있는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객체가 자동으로 생성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이 죽으면 자동으로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Endpoint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에서 제거되고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매칭되는 새로운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생기면 자동으로 추가됨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3" y="1549868"/>
            <a:ext cx="4415891" cy="4317242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lang="en-US" altLang="ko-KR" dirty="0" smtClean="0"/>
              <a:t>Kubernetes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53516" y="2319509"/>
            <a:ext cx="11084968" cy="2218983"/>
            <a:chOff x="460954" y="2634806"/>
            <a:chExt cx="11084968" cy="2218983"/>
          </a:xfrm>
        </p:grpSpPr>
        <p:grpSp>
          <p:nvGrpSpPr>
            <p:cNvPr id="2" name="그룹 1"/>
            <p:cNvGrpSpPr/>
            <p:nvPr/>
          </p:nvGrpSpPr>
          <p:grpSpPr>
            <a:xfrm>
              <a:off x="460954" y="2634806"/>
              <a:ext cx="3431349" cy="2218982"/>
              <a:chOff x="429056" y="2638692"/>
              <a:chExt cx="3431349" cy="2218982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 rot="10800000">
                <a:off x="1335269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rgbClr val="F2C9D4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Freeform 765"/>
              <p:cNvSpPr>
                <a:spLocks noEditPoints="1"/>
              </p:cNvSpPr>
              <p:nvPr/>
            </p:nvSpPr>
            <p:spPr bwMode="auto">
              <a:xfrm rot="1800000">
                <a:off x="479855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29056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01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32139" y="3534246"/>
                <a:ext cx="1908212" cy="42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Deploy Pod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4261110" y="2634806"/>
              <a:ext cx="3455374" cy="2218982"/>
              <a:chOff x="4241225" y="2638692"/>
              <a:chExt cx="3455374" cy="2218982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 rot="10800000">
                <a:off x="5171463" y="2638692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765"/>
              <p:cNvSpPr>
                <a:spLocks noEditPoints="1"/>
              </p:cNvSpPr>
              <p:nvPr/>
            </p:nvSpPr>
            <p:spPr bwMode="auto">
              <a:xfrm rot="1800000">
                <a:off x="4292024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" name="TextBox 79"/>
              <p:cNvSpPr txBox="1"/>
              <p:nvPr/>
            </p:nvSpPr>
            <p:spPr>
              <a:xfrm>
                <a:off x="4241225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02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12" name="TextBox 82"/>
              <p:cNvSpPr txBox="1"/>
              <p:nvPr/>
            </p:nvSpPr>
            <p:spPr>
              <a:xfrm>
                <a:off x="5544308" y="3354710"/>
                <a:ext cx="1908212" cy="78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Rolling Update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085292" y="2634807"/>
              <a:ext cx="3460630" cy="2218982"/>
              <a:chOff x="8053394" y="2638693"/>
              <a:chExt cx="3460630" cy="2218982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 rot="10800000">
                <a:off x="8988888" y="2638693"/>
                <a:ext cx="2525136" cy="2218982"/>
              </a:xfrm>
              <a:custGeom>
                <a:avLst/>
                <a:gdLst>
                  <a:gd name="T0" fmla="*/ 295 w 391"/>
                  <a:gd name="T1" fmla="*/ 291 h 344"/>
                  <a:gd name="T2" fmla="*/ 169 w 391"/>
                  <a:gd name="T3" fmla="*/ 343 h 344"/>
                  <a:gd name="T4" fmla="*/ 0 w 391"/>
                  <a:gd name="T5" fmla="*/ 181 h 344"/>
                  <a:gd name="T6" fmla="*/ 1 w 391"/>
                  <a:gd name="T7" fmla="*/ 159 h 344"/>
                  <a:gd name="T8" fmla="*/ 175 w 391"/>
                  <a:gd name="T9" fmla="*/ 1 h 344"/>
                  <a:gd name="T10" fmla="*/ 299 w 391"/>
                  <a:gd name="T11" fmla="*/ 57 h 344"/>
                  <a:gd name="T12" fmla="*/ 373 w 391"/>
                  <a:gd name="T13" fmla="*/ 150 h 344"/>
                  <a:gd name="T14" fmla="*/ 382 w 391"/>
                  <a:gd name="T15" fmla="*/ 162 h 344"/>
                  <a:gd name="T16" fmla="*/ 382 w 391"/>
                  <a:gd name="T17" fmla="*/ 189 h 344"/>
                  <a:gd name="T18" fmla="*/ 372 w 391"/>
                  <a:gd name="T19" fmla="*/ 201 h 344"/>
                  <a:gd name="T20" fmla="*/ 295 w 391"/>
                  <a:gd name="T21" fmla="*/ 29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344">
                    <a:moveTo>
                      <a:pt x="295" y="291"/>
                    </a:moveTo>
                    <a:cubicBezTo>
                      <a:pt x="264" y="323"/>
                      <a:pt x="219" y="344"/>
                      <a:pt x="169" y="343"/>
                    </a:cubicBezTo>
                    <a:cubicBezTo>
                      <a:pt x="79" y="341"/>
                      <a:pt x="5" y="270"/>
                      <a:pt x="0" y="181"/>
                    </a:cubicBezTo>
                    <a:cubicBezTo>
                      <a:pt x="0" y="174"/>
                      <a:pt x="0" y="167"/>
                      <a:pt x="1" y="159"/>
                    </a:cubicBezTo>
                    <a:cubicBezTo>
                      <a:pt x="8" y="70"/>
                      <a:pt x="83" y="0"/>
                      <a:pt x="175" y="1"/>
                    </a:cubicBezTo>
                    <a:cubicBezTo>
                      <a:pt x="224" y="2"/>
                      <a:pt x="268" y="23"/>
                      <a:pt x="299" y="57"/>
                    </a:cubicBezTo>
                    <a:cubicBezTo>
                      <a:pt x="325" y="86"/>
                      <a:pt x="350" y="119"/>
                      <a:pt x="373" y="150"/>
                    </a:cubicBezTo>
                    <a:cubicBezTo>
                      <a:pt x="376" y="154"/>
                      <a:pt x="379" y="158"/>
                      <a:pt x="382" y="162"/>
                    </a:cubicBezTo>
                    <a:cubicBezTo>
                      <a:pt x="391" y="174"/>
                      <a:pt x="391" y="177"/>
                      <a:pt x="382" y="189"/>
                    </a:cubicBezTo>
                    <a:cubicBezTo>
                      <a:pt x="378" y="193"/>
                      <a:pt x="375" y="197"/>
                      <a:pt x="372" y="201"/>
                    </a:cubicBezTo>
                    <a:cubicBezTo>
                      <a:pt x="348" y="231"/>
                      <a:pt x="322" y="263"/>
                      <a:pt x="295" y="2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765"/>
              <p:cNvSpPr>
                <a:spLocks noEditPoints="1"/>
              </p:cNvSpPr>
              <p:nvPr/>
            </p:nvSpPr>
            <p:spPr bwMode="auto">
              <a:xfrm rot="1800000">
                <a:off x="8104193" y="3266258"/>
                <a:ext cx="833896" cy="963851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9 w 240"/>
                  <a:gd name="T11" fmla="*/ 200 h 279"/>
                  <a:gd name="T12" fmla="*/ 121 w 240"/>
                  <a:gd name="T13" fmla="*/ 259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9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1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1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1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200"/>
                      <a:pt x="219" y="200"/>
                    </a:cubicBezTo>
                    <a:cubicBezTo>
                      <a:pt x="121" y="259"/>
                      <a:pt x="121" y="259"/>
                      <a:pt x="121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200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1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3" y="278"/>
                      <a:pt x="117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6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6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D04D6F">
                  <a:alpha val="2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" name="TextBox 79"/>
              <p:cNvSpPr txBox="1"/>
              <p:nvPr/>
            </p:nvSpPr>
            <p:spPr>
              <a:xfrm>
                <a:off x="8053394" y="3548128"/>
                <a:ext cx="9354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Noto Sans CJK KR Black" pitchFamily="34" charset="-127"/>
                    <a:ea typeface="Noto Sans CJK KR Black" pitchFamily="34" charset="-127"/>
                  </a:rPr>
                  <a:t>03</a:t>
                </a:r>
                <a:endParaRPr lang="ko-KR" altLang="en-US" sz="2000" dirty="0">
                  <a:latin typeface="Noto Sans CJK KR Black" pitchFamily="34" charset="-127"/>
                  <a:ea typeface="Noto Sans CJK KR Black" pitchFamily="34" charset="-127"/>
                </a:endParaRPr>
              </a:p>
            </p:txBody>
          </p:sp>
          <p:sp>
            <p:nvSpPr>
              <p:cNvPr id="21" name="TextBox 82"/>
              <p:cNvSpPr txBox="1"/>
              <p:nvPr/>
            </p:nvSpPr>
            <p:spPr>
              <a:xfrm>
                <a:off x="9356477" y="3342944"/>
                <a:ext cx="1908212" cy="81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Readiness &amp;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altLang="ko-KR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CJK KR Bold" pitchFamily="34" charset="-127"/>
                    <a:ea typeface="Noto Sans CJK KR Bold" pitchFamily="34" charset="-127"/>
                  </a:rPr>
                  <a:t>Liveness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K8S Cluster</a:t>
            </a:r>
            <a:r>
              <a:rPr lang="ko-KR" altLang="en-US" sz="1400" dirty="0" smtClean="0"/>
              <a:t> 환경에 제대로 접속되었는지 확인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사용할 </a:t>
            </a:r>
            <a:r>
              <a:rPr lang="en-US" altLang="ko-KR" sz="1400" dirty="0"/>
              <a:t>N</a:t>
            </a:r>
            <a:r>
              <a:rPr lang="en-US" altLang="ko-KR" sz="1400" dirty="0" smtClean="0"/>
              <a:t>amespace </a:t>
            </a:r>
            <a:r>
              <a:rPr lang="ko-KR" altLang="en-US" sz="1400" dirty="0" smtClean="0"/>
              <a:t>제대로 지정되었는지 확인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5" y="2152226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get-contexts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cluster-info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K8S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Cluster </a:t>
            </a:r>
            <a:r>
              <a:rPr kumimoji="1" lang="ko-KR" altLang="en-US" dirty="0" smtClean="0"/>
              <a:t>정보 확인하기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Deployment</a:t>
            </a:r>
            <a:r>
              <a:rPr lang="ko-KR" altLang="en-US" sz="1400" dirty="0" smtClean="0"/>
              <a:t>를 배포하기 위한 </a:t>
            </a:r>
            <a:r>
              <a:rPr lang="en-US" altLang="ko-KR" sz="1400" b="1" dirty="0" err="1" smtClean="0"/>
              <a:t>bff</a:t>
            </a:r>
            <a:r>
              <a:rPr lang="en-US" altLang="ko-KR" sz="1400" b="1" dirty="0" smtClean="0"/>
              <a:t>-service-</a:t>
            </a:r>
            <a:r>
              <a:rPr lang="en-US" altLang="ko-KR" sz="1400" b="1" dirty="0" err="1" smtClean="0"/>
              <a:t>deployment.yaml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5139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</a:t>
            </a:r>
            <a:r>
              <a:rPr lang="en-US" altLang="ko-KR" dirty="0"/>
              <a:t>1</a:t>
            </a: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/>
              <a:t>dtlabs</a:t>
            </a:r>
            <a:r>
              <a:rPr lang="en-US" altLang="ko-KR" b="1" dirty="0" smtClean="0"/>
              <a:t>/bff-service:1.0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</a:t>
            </a:r>
            <a:r>
              <a:rPr lang="en-US" altLang="ko-KR" dirty="0" smtClean="0"/>
              <a:t>8</a:t>
            </a:r>
            <a:r>
              <a:rPr lang="de-DE" altLang="ko-KR" dirty="0" smtClean="0"/>
              <a:t>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</a:t>
            </a:r>
            <a:r>
              <a:rPr lang="de-DE" altLang="ko-KR" dirty="0" err="1" smtClean="0"/>
              <a:t>env</a:t>
            </a:r>
            <a:r>
              <a:rPr lang="de-DE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- </a:t>
            </a:r>
            <a:r>
              <a:rPr lang="de-DE" altLang="ko-KR" dirty="0" err="1" smtClean="0"/>
              <a:t>name</a:t>
            </a:r>
            <a:r>
              <a:rPr lang="de-DE" altLang="ko-KR" dirty="0" smtClean="0"/>
              <a:t>: SPRING_PROFILES_ACTIVE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</a:t>
            </a:r>
            <a:r>
              <a:rPr lang="de-DE" altLang="ko-KR" dirty="0" smtClean="0"/>
              <a:t>         </a:t>
            </a:r>
            <a:r>
              <a:rPr lang="de-DE" altLang="ko-KR" dirty="0" err="1" smtClean="0"/>
              <a:t>value</a:t>
            </a:r>
            <a:r>
              <a:rPr lang="de-DE" altLang="ko-KR" dirty="0" smtClean="0"/>
              <a:t>: k8s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</p:spTree>
    <p:extLst>
      <p:ext uri="{BB962C8B-B14F-4D97-AF65-F5344CB8AC3E}">
        <p14:creationId xmlns:p14="http://schemas.microsoft.com/office/powerpoint/2010/main" val="13691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19969" y="2184331"/>
            <a:ext cx="8658259" cy="2489339"/>
            <a:chOff x="2056063" y="2401243"/>
            <a:chExt cx="8658259" cy="248933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056063" y="3265339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056063" y="2401243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ㅇㅇㅇㅇ ㅇㅇㅇㄹ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78626" y="2477724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8626" y="3341820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2987715" y="2595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2987715" y="3449186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59723" y="2508501"/>
              <a:ext cx="5593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Overview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92568" y="3386884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What is Kubernetes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73773" y="4247382"/>
              <a:ext cx="8194842" cy="643200"/>
            </a:xfrm>
            <a:prstGeom prst="roundRect">
              <a:avLst>
                <a:gd name="adj" fmla="val 784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ㄴㄴㄴㄴ</a:t>
              </a:r>
              <a:r>
                <a:rPr lang="en-US" altLang="ko-KR" dirty="0" smtClean="0"/>
                <a:t>ccnrk</a:t>
              </a:r>
              <a:endParaRPr lang="ko-KR" altLang="en-US" dirty="0"/>
            </a:p>
          </p:txBody>
        </p:sp>
        <p:sp>
          <p:nvSpPr>
            <p:cNvPr id="21" name="TextBox 65"/>
            <p:cNvSpPr txBox="1"/>
            <p:nvPr/>
          </p:nvSpPr>
          <p:spPr>
            <a:xfrm>
              <a:off x="2196336" y="4323863"/>
              <a:ext cx="79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cxnSp>
          <p:nvCxnSpPr>
            <p:cNvPr id="22" name="직선 연결선 77"/>
            <p:cNvCxnSpPr/>
            <p:nvPr/>
          </p:nvCxnSpPr>
          <p:spPr>
            <a:xfrm>
              <a:off x="3005425" y="4431229"/>
              <a:ext cx="0" cy="252028"/>
            </a:xfrm>
            <a:prstGeom prst="line">
              <a:avLst/>
            </a:prstGeom>
            <a:ln w="28575">
              <a:solidFill>
                <a:srgbClr val="D04D6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7"/>
            <p:cNvSpPr txBox="1"/>
            <p:nvPr/>
          </p:nvSpPr>
          <p:spPr>
            <a:xfrm>
              <a:off x="3110278" y="4368927"/>
              <a:ext cx="760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on K8S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-service-</a:t>
            </a:r>
            <a:r>
              <a:rPr kumimoji="1" lang="en-US" altLang="ko-KR" sz="1400" dirty="0" err="1" smtClean="0"/>
              <a:t>deployment.yaml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</a:t>
            </a:r>
            <a:r>
              <a:rPr kumimoji="1" lang="ko-KR" altLang="en-US" sz="1400" dirty="0" smtClean="0"/>
              <a:t>이동</a:t>
            </a:r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r>
              <a:rPr kumimoji="1" lang="en-US" altLang="ko-KR" sz="1400" dirty="0" smtClean="0"/>
              <a:t>3.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생성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b="1" i="1" dirty="0" smtClean="0"/>
              <a:t>--record</a:t>
            </a:r>
            <a:r>
              <a:rPr kumimoji="1" lang="ko-KR" altLang="en-US" sz="1400" dirty="0" smtClean="0"/>
              <a:t> 옵션을 통해 이력 관리 가능</a:t>
            </a:r>
            <a:endParaRPr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4. Deployment </a:t>
            </a:r>
            <a:r>
              <a:rPr kumimoji="1" lang="en-US" altLang="ko-KR" sz="1400" dirty="0"/>
              <a:t>Object </a:t>
            </a:r>
            <a:r>
              <a:rPr kumimoji="1" lang="ko-KR" altLang="en-US" sz="1400" dirty="0" smtClean="0"/>
              <a:t>조회</a:t>
            </a:r>
            <a:r>
              <a:rPr kumimoji="1" lang="en-US" altLang="ko-KR" sz="1400" dirty="0" smtClean="0"/>
              <a:t>: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Deployment</a:t>
            </a:r>
            <a:r>
              <a:rPr kumimoji="1" lang="en-US" altLang="ko-KR" sz="1400" dirty="0"/>
              <a:t>, </a:t>
            </a:r>
            <a:r>
              <a:rPr kumimoji="1" lang="en-US" altLang="ko-KR" sz="1400" dirty="0" smtClean="0"/>
              <a:t>Pod</a:t>
            </a:r>
            <a:r>
              <a:rPr kumimoji="1" lang="ko-KR" altLang="en-US" sz="1400" dirty="0"/>
              <a:t>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2089531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919244" y="124308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배포하기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3384114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</a:t>
            </a:r>
            <a:r>
              <a:rPr lang="en-US" altLang="ko-KR" sz="1400" dirty="0" err="1" smtClean="0"/>
              <a:t>deploy,po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230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Deploy Pod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배포한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를 외부에 노출하기 위한 </a:t>
            </a:r>
            <a:r>
              <a:rPr lang="en-US" altLang="ko-KR" sz="1400" b="1" dirty="0" err="1" smtClean="0"/>
              <a:t>bff-service.yaml</a:t>
            </a:r>
            <a:r>
              <a:rPr lang="ko-KR" altLang="en-US" sz="1400" dirty="0" smtClean="0"/>
              <a:t>을 작성</a:t>
            </a:r>
            <a:endParaRPr lang="en-US" altLang="ko-KR" sz="1400" dirty="0" smtClean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endParaRPr kumimoji="1" lang="en-US" altLang="ko-KR" sz="1400" dirty="0"/>
          </a:p>
          <a:p>
            <a:endParaRPr kumimoji="1" lang="en-US" altLang="ko-KR" sz="1400" dirty="0" smtClean="0"/>
          </a:p>
          <a:p>
            <a:r>
              <a:rPr kumimoji="1" lang="en-US" altLang="ko-KR" sz="1400" dirty="0" smtClean="0"/>
              <a:t>2</a:t>
            </a:r>
            <a:r>
              <a:rPr kumimoji="1" lang="en-US" altLang="ko-KR" sz="1400" dirty="0"/>
              <a:t>.  </a:t>
            </a:r>
            <a:r>
              <a:rPr kumimoji="1" lang="en-US" altLang="ko-KR" sz="1400" dirty="0" err="1" smtClean="0"/>
              <a:t>bff-service.yaml</a:t>
            </a:r>
            <a:r>
              <a:rPr kumimoji="1" lang="ko-KR" altLang="en-US" sz="1400" dirty="0" smtClean="0"/>
              <a:t>을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/>
              <a:t>작성한 경로로 이동</a:t>
            </a: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생성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/>
              <a:t>Service Object </a:t>
            </a:r>
            <a:r>
              <a:rPr kumimoji="1" lang="ko-KR" altLang="en-US" sz="1400" dirty="0" smtClean="0"/>
              <a:t>조회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 smtClean="0"/>
              <a:t>bff</a:t>
            </a:r>
            <a:r>
              <a:rPr kumimoji="1" lang="en-US" altLang="ko-KR" dirty="0" smtClean="0"/>
              <a:t>-service </a:t>
            </a:r>
            <a:r>
              <a:rPr kumimoji="1" lang="ko-KR" altLang="en-US" dirty="0" smtClean="0"/>
              <a:t>외부에 노출하기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116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v1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ports: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name: “http”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targetPort</a:t>
            </a:r>
            <a:r>
              <a:rPr lang="en-US" altLang="ko-KR" dirty="0" smtClean="0"/>
              <a:t>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app: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type: </a:t>
            </a:r>
            <a:r>
              <a:rPr lang="en-US" altLang="ko-KR" dirty="0" err="1" smtClean="0"/>
              <a:t>NodePort</a:t>
            </a:r>
            <a:endParaRPr lang="mr-IN" altLang="ko-KR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919244" y="3828830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$(</a:t>
            </a:r>
            <a:r>
              <a:rPr lang="en-US" altLang="ko-KR" sz="1400" dirty="0" err="1" smtClean="0"/>
              <a:t>bff-service.yaml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$(filename)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bff-service.yaml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766773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14328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53516" y="2319510"/>
            <a:ext cx="11084968" cy="2218982"/>
            <a:chOff x="553516" y="2319510"/>
            <a:chExt cx="11084968" cy="2218982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79123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9113348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Image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2.0 </a:t>
            </a:r>
            <a:r>
              <a:rPr lang="ko-KR" altLang="en-US" sz="1400" dirty="0" smtClean="0"/>
              <a:t>버전으로 </a:t>
            </a:r>
            <a:r>
              <a:rPr lang="en-US" altLang="ko-KR" sz="1400" dirty="0" smtClean="0"/>
              <a:t>Update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Image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되어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이 새로 생성됨을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에 다시 접속하기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$(</a:t>
            </a:r>
            <a:r>
              <a:rPr lang="en-US" altLang="ko-KR" sz="1400" dirty="0" err="1" smtClean="0"/>
              <a:t>container_name</a:t>
            </a:r>
            <a:r>
              <a:rPr lang="en-US" altLang="ko-KR" sz="1400" dirty="0" smtClean="0"/>
              <a:t>)=$(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set image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/bff-service:2.0 --record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2451418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describe deployment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</p:spTree>
    <p:extLst>
      <p:ext uri="{BB962C8B-B14F-4D97-AF65-F5344CB8AC3E}">
        <p14:creationId xmlns:p14="http://schemas.microsoft.com/office/powerpoint/2010/main" val="12887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/>
          <p:cNvCxnSpPr>
            <a:stCxn id="50" idx="6"/>
            <a:endCxn id="53" idx="2"/>
          </p:cNvCxnSpPr>
          <p:nvPr/>
        </p:nvCxnSpPr>
        <p:spPr>
          <a:xfrm flipV="1">
            <a:off x="2085522" y="5729620"/>
            <a:ext cx="7913371" cy="2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2. Rolling Update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751571" y="1023027"/>
            <a:ext cx="10581272" cy="3994763"/>
            <a:chOff x="805364" y="1431619"/>
            <a:chExt cx="10581272" cy="3994763"/>
          </a:xfrm>
        </p:grpSpPr>
        <p:grpSp>
          <p:nvGrpSpPr>
            <p:cNvPr id="38" name="그룹 37"/>
            <p:cNvGrpSpPr/>
            <p:nvPr/>
          </p:nvGrpSpPr>
          <p:grpSpPr>
            <a:xfrm>
              <a:off x="805364" y="1431620"/>
              <a:ext cx="2151529" cy="3994762"/>
              <a:chOff x="805364" y="1431620"/>
              <a:chExt cx="2151529" cy="39947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1945" y="2739210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4" name="모서리가 둥근 직사각형 3"/>
              <p:cNvSpPr/>
              <p:nvPr/>
            </p:nvSpPr>
            <p:spPr>
              <a:xfrm>
                <a:off x="805364" y="4662589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805364" y="1431620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30" name="직선 화살표 연결선 29"/>
              <p:cNvCxnSpPr>
                <a:stCxn id="2" idx="2"/>
                <a:endCxn id="4" idx="0"/>
              </p:cNvCxnSpPr>
              <p:nvPr/>
            </p:nvCxnSpPr>
            <p:spPr>
              <a:xfrm>
                <a:off x="1881128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9235107" y="1431619"/>
              <a:ext cx="2151529" cy="3994762"/>
              <a:chOff x="9235107" y="1431619"/>
              <a:chExt cx="2151529" cy="3994762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688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8" name="모서리가 둥근 직사각형 27"/>
              <p:cNvSpPr/>
              <p:nvPr/>
            </p:nvSpPr>
            <p:spPr>
              <a:xfrm>
                <a:off x="9235107" y="4662588"/>
                <a:ext cx="2151529" cy="763793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235107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10310869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>
              <a:off x="6425192" y="1431619"/>
              <a:ext cx="2151529" cy="3994762"/>
              <a:chOff x="6425192" y="1431619"/>
              <a:chExt cx="2151529" cy="399476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773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6425192" y="4662588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Terminating</a:t>
                </a:r>
                <a:endParaRPr kumimoji="1" lang="ko-KR" altLang="en-US" b="1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425192" y="1431619"/>
                <a:ext cx="2151529" cy="76379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V2</a:t>
                </a:r>
                <a:endParaRPr kumimoji="1" lang="ko-KR" altLang="en-US" b="1" dirty="0"/>
              </a:p>
            </p:txBody>
          </p:sp>
          <p:cxnSp>
            <p:nvCxnSpPr>
              <p:cNvPr id="32" name="직선 화살표 연결선 31"/>
              <p:cNvCxnSpPr>
                <a:stCxn id="24" idx="0"/>
                <a:endCxn id="26" idx="2"/>
              </p:cNvCxnSpPr>
              <p:nvPr/>
            </p:nvCxnSpPr>
            <p:spPr>
              <a:xfrm flipV="1">
                <a:off x="7500956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7500954" y="4118793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3615278" y="1431619"/>
              <a:ext cx="2151529" cy="3994762"/>
              <a:chOff x="3615278" y="1431619"/>
              <a:chExt cx="2151529" cy="3994762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1859" y="2739209"/>
                <a:ext cx="1418366" cy="1379583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3615278" y="4662588"/>
                <a:ext cx="2151529" cy="763793"/>
              </a:xfrm>
              <a:prstGeom prst="roundRect">
                <a:avLst/>
              </a:prstGeom>
              <a:solidFill>
                <a:srgbClr val="367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err="1" smtClean="0"/>
                  <a:t>bff</a:t>
                </a:r>
                <a:r>
                  <a:rPr kumimoji="1" lang="en-US" altLang="ko-KR" b="1" dirty="0" smtClean="0"/>
                  <a:t>-service V1</a:t>
                </a:r>
                <a:endParaRPr kumimoji="1" lang="ko-KR" altLang="en-US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615278" y="1431619"/>
                <a:ext cx="2151529" cy="76379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 smtClean="0"/>
                  <a:t>Pod</a:t>
                </a:r>
                <a:r>
                  <a:rPr kumimoji="1" lang="en-US" altLang="ko-KR" b="1" smtClean="0"/>
                  <a:t>: Creating</a:t>
                </a:r>
                <a:endParaRPr kumimoji="1" lang="ko-KR" altLang="en-US" b="1" dirty="0"/>
              </a:p>
            </p:txBody>
          </p:sp>
          <p:cxnSp>
            <p:nvCxnSpPr>
              <p:cNvPr id="31" name="직선 화살표 연결선 30"/>
              <p:cNvCxnSpPr>
                <a:stCxn id="31" idx="2"/>
              </p:cNvCxnSpPr>
              <p:nvPr/>
            </p:nvCxnSpPr>
            <p:spPr>
              <a:xfrm>
                <a:off x="4691041" y="4131735"/>
                <a:ext cx="1" cy="543796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4691040" y="2195412"/>
                <a:ext cx="1" cy="543797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타원 49"/>
          <p:cNvSpPr/>
          <p:nvPr/>
        </p:nvSpPr>
        <p:spPr>
          <a:xfrm>
            <a:off x="1569155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4379067" y="5471438"/>
            <a:ext cx="516367" cy="516367"/>
          </a:xfrm>
          <a:prstGeom prst="ellipse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7188981" y="5471437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9998893" y="5471436"/>
            <a:ext cx="516367" cy="516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6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Image Update</a:t>
            </a:r>
            <a:r>
              <a:rPr kumimoji="1" lang="ko-KR" altLang="en-US" dirty="0" smtClean="0"/>
              <a:t> 하기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8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Rollling</a:t>
            </a:r>
            <a:r>
              <a:rPr lang="en-US" altLang="ko-KR" dirty="0" smtClean="0"/>
              <a:t>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Deployment Object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Histroy</a:t>
            </a:r>
            <a:r>
              <a:rPr lang="ko-KR" altLang="en-US" sz="1400" dirty="0" smtClean="0"/>
              <a:t> 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확인한 </a:t>
            </a:r>
            <a:r>
              <a:rPr lang="en-US" altLang="ko-KR" sz="1400" dirty="0" smtClean="0"/>
              <a:t>History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Revision</a:t>
            </a:r>
            <a:r>
              <a:rPr lang="ko-KR" altLang="en-US" sz="1400" dirty="0" smtClean="0"/>
              <a:t>을 통해 </a:t>
            </a:r>
            <a:r>
              <a:rPr lang="en-US" altLang="ko-KR" sz="1400" dirty="0" smtClean="0"/>
              <a:t>Rollback </a:t>
            </a:r>
            <a:r>
              <a:rPr lang="ko-KR" altLang="en-US" sz="1400" dirty="0" smtClean="0"/>
              <a:t>수행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b="1" i="1" dirty="0" smtClean="0"/>
              <a:t>--to-revision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옵션으로 </a:t>
            </a:r>
            <a:r>
              <a:rPr lang="en-US" altLang="ko-KR" sz="1400" dirty="0" smtClean="0"/>
              <a:t>Revision </a:t>
            </a:r>
            <a:r>
              <a:rPr lang="ko-KR" altLang="en-US" sz="1400" dirty="0" smtClean="0"/>
              <a:t>지정 가능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</a:t>
            </a:r>
            <a:r>
              <a:rPr kumimoji="1" lang="ko-KR" altLang="en-US" sz="1400" dirty="0" smtClean="0"/>
              <a:t>로 다시 접속해 보기</a:t>
            </a:r>
            <a:endParaRPr kumimoji="1"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1243082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history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history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Rollback </a:t>
            </a:r>
            <a:r>
              <a:rPr kumimoji="1" lang="ko-KR" altLang="en-US" dirty="0" smtClean="0"/>
              <a:t>하기</a:t>
            </a:r>
            <a:endParaRPr kumimoji="1"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919244" y="2521133"/>
            <a:ext cx="10353512" cy="676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#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rollout undo deployment/$(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) --to-revision=$(revision)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rollout undo deployment/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-service-deployment --to-revision=1</a:t>
            </a:r>
          </a:p>
        </p:txBody>
      </p:sp>
    </p:spTree>
    <p:extLst>
      <p:ext uri="{BB962C8B-B14F-4D97-AF65-F5344CB8AC3E}">
        <p14:creationId xmlns:p14="http://schemas.microsoft.com/office/powerpoint/2010/main" val="1641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on K8S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53516" y="2319509"/>
            <a:ext cx="11052867" cy="2218983"/>
            <a:chOff x="553516" y="2319509"/>
            <a:chExt cx="11052867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1489010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9081247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Pod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035527"/>
              <a:ext cx="1908212" cy="78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Rolling Update</a:t>
              </a:r>
            </a:p>
          </p:txBody>
        </p:sp>
        <p:sp>
          <p:nvSpPr>
            <p:cNvPr id="18" name="Freeform 765"/>
            <p:cNvSpPr>
              <a:spLocks noEditPoints="1"/>
            </p:cNvSpPr>
            <p:nvPr/>
          </p:nvSpPr>
          <p:spPr bwMode="auto">
            <a:xfrm rot="1800000">
              <a:off x="8228653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79"/>
            <p:cNvSpPr txBox="1"/>
            <p:nvPr/>
          </p:nvSpPr>
          <p:spPr>
            <a:xfrm>
              <a:off x="8177854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1" name="TextBox 82"/>
            <p:cNvSpPr txBox="1"/>
            <p:nvPr/>
          </p:nvSpPr>
          <p:spPr>
            <a:xfrm>
              <a:off x="9480937" y="3023761"/>
              <a:ext cx="1908212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Readiness &amp;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Liveness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9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sp>
        <p:nvSpPr>
          <p:cNvPr id="17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04801" y="487420"/>
            <a:ext cx="11463216" cy="389698"/>
          </a:xfrm>
        </p:spPr>
        <p:txBody>
          <a:bodyPr/>
          <a:lstStyle/>
          <a:p>
            <a:r>
              <a:rPr kumimoji="1" lang="en-US" altLang="ko-KR" dirty="0" smtClean="0"/>
              <a:t>V2</a:t>
            </a:r>
            <a:r>
              <a:rPr kumimoji="1" lang="ko-KR" altLang="en-US" dirty="0" smtClean="0"/>
              <a:t>를 서비스 중단 없이 사용자에게 제공하려면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78510" y="888288"/>
            <a:ext cx="10115797" cy="5387809"/>
            <a:chOff x="1574286" y="1014584"/>
            <a:chExt cx="10115797" cy="5387809"/>
          </a:xfrm>
        </p:grpSpPr>
        <p:grpSp>
          <p:nvGrpSpPr>
            <p:cNvPr id="43" name="그룹 42"/>
            <p:cNvGrpSpPr/>
            <p:nvPr/>
          </p:nvGrpSpPr>
          <p:grpSpPr>
            <a:xfrm>
              <a:off x="1574286" y="3267730"/>
              <a:ext cx="1291725" cy="1066388"/>
              <a:chOff x="11571288" y="1119188"/>
              <a:chExt cx="646113" cy="533401"/>
            </a:xfrm>
          </p:grpSpPr>
          <p:sp>
            <p:nvSpPr>
              <p:cNvPr id="44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5" name="직선 화살표 연결선 124"/>
            <p:cNvCxnSpPr>
              <a:endCxn id="6" idx="1"/>
            </p:cNvCxnSpPr>
            <p:nvPr/>
          </p:nvCxnSpPr>
          <p:spPr>
            <a:xfrm>
              <a:off x="2928826" y="3805416"/>
              <a:ext cx="806595" cy="11377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421" y="3036073"/>
              <a:ext cx="1605334" cy="1561439"/>
            </a:xfrm>
            <a:prstGeom prst="rect">
              <a:avLst/>
            </a:prstGeom>
          </p:spPr>
        </p:pic>
        <p:cxnSp>
          <p:nvCxnSpPr>
            <p:cNvPr id="174" name="꺾인 연결선[E] 173"/>
            <p:cNvCxnSpPr>
              <a:stCxn id="6" idx="3"/>
              <a:endCxn id="2" idx="1"/>
            </p:cNvCxnSpPr>
            <p:nvPr/>
          </p:nvCxnSpPr>
          <p:spPr>
            <a:xfrm flipV="1">
              <a:off x="5340755" y="1569061"/>
              <a:ext cx="2004880" cy="224773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꺾인 연결선[E] 175"/>
            <p:cNvCxnSpPr>
              <a:stCxn id="6" idx="3"/>
              <a:endCxn id="68" idx="1"/>
            </p:cNvCxnSpPr>
            <p:nvPr/>
          </p:nvCxnSpPr>
          <p:spPr>
            <a:xfrm>
              <a:off x="5340755" y="3816793"/>
              <a:ext cx="2004880" cy="203112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"/>
            <p:cNvSpPr/>
            <p:nvPr/>
          </p:nvSpPr>
          <p:spPr>
            <a:xfrm>
              <a:off x="7345635" y="1014584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345635" y="2530761"/>
              <a:ext cx="2082854" cy="110895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Healthy Pod</a:t>
              </a:r>
              <a:endParaRPr kumimoji="1"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345635" y="5293440"/>
              <a:ext cx="2082854" cy="11089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Unhealthy Pod</a:t>
              </a:r>
              <a:endParaRPr kumimoji="1" lang="ko-KR" altLang="en-US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345635" y="3910418"/>
              <a:ext cx="2082854" cy="110895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Broken Pod</a:t>
              </a:r>
              <a:endParaRPr kumimoji="1" lang="ko-KR" altLang="en-US" dirty="0"/>
            </a:p>
          </p:txBody>
        </p:sp>
        <p:cxnSp>
          <p:nvCxnSpPr>
            <p:cNvPr id="70" name="꺾인 연결선[E] 69"/>
            <p:cNvCxnSpPr>
              <a:stCxn id="6" idx="3"/>
              <a:endCxn id="67" idx="1"/>
            </p:cNvCxnSpPr>
            <p:nvPr/>
          </p:nvCxnSpPr>
          <p:spPr>
            <a:xfrm flipV="1">
              <a:off x="5340755" y="3085238"/>
              <a:ext cx="2004880" cy="73155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모서리가 둥근 직사각형 82"/>
            <p:cNvSpPr/>
            <p:nvPr/>
          </p:nvSpPr>
          <p:spPr>
            <a:xfrm>
              <a:off x="6200794" y="4691927"/>
              <a:ext cx="284802" cy="28085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/>
                <a:t>X</a:t>
              </a:r>
              <a:endParaRPr kumimoji="1" lang="ko-KR" altLang="en-US" sz="12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877330" y="5465645"/>
              <a:ext cx="969010" cy="764544"/>
              <a:chOff x="9809236" y="5484241"/>
              <a:chExt cx="969010" cy="76454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9877329" y="4067811"/>
              <a:ext cx="969010" cy="764544"/>
              <a:chOff x="9809236" y="5484241"/>
              <a:chExt cx="969010" cy="764544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9877329" y="2703007"/>
              <a:ext cx="969010" cy="764544"/>
              <a:chOff x="9809236" y="5484241"/>
              <a:chExt cx="969010" cy="764544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877328" y="1186788"/>
              <a:ext cx="969010" cy="764544"/>
              <a:chOff x="9809236" y="5484241"/>
              <a:chExt cx="969010" cy="764544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9809237" y="5484241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 smtClean="0"/>
                  <a:t>Liveness</a:t>
                </a:r>
                <a:endParaRPr kumimoji="1" lang="ko-KR" altLang="en-US" sz="1200" b="1" dirty="0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809236" y="5885109"/>
                <a:ext cx="969009" cy="363676"/>
              </a:xfrm>
              <a:prstGeom prst="roundRect">
                <a:avLst/>
              </a:prstGeom>
              <a:solidFill>
                <a:srgbClr val="2B6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R</a:t>
                </a:r>
                <a:r>
                  <a:rPr kumimoji="1" lang="en-US" altLang="ko-KR" sz="1200" b="1" dirty="0" smtClean="0"/>
                  <a:t>eadiness</a:t>
                </a:r>
                <a:endParaRPr kumimoji="1" lang="ko-KR" altLang="en-US" sz="1200" b="1" dirty="0"/>
              </a:p>
            </p:txBody>
          </p:sp>
        </p:grpSp>
        <p:cxnSp>
          <p:nvCxnSpPr>
            <p:cNvPr id="104" name="꺾인 연결선[E] 103"/>
            <p:cNvCxnSpPr>
              <a:stCxn id="67" idx="3"/>
              <a:endCxn id="100" idx="1"/>
            </p:cNvCxnSpPr>
            <p:nvPr/>
          </p:nvCxnSpPr>
          <p:spPr>
            <a:xfrm>
              <a:off x="9428489" y="3085238"/>
              <a:ext cx="448840" cy="20047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07"/>
            <p:cNvCxnSpPr>
              <a:stCxn id="67" idx="3"/>
              <a:endCxn id="99" idx="1"/>
            </p:cNvCxnSpPr>
            <p:nvPr/>
          </p:nvCxnSpPr>
          <p:spPr>
            <a:xfrm flipV="1">
              <a:off x="9428489" y="2884845"/>
              <a:ext cx="448841" cy="2003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/>
            <p:cNvCxnSpPr>
              <a:stCxn id="2" idx="3"/>
              <a:endCxn id="102" idx="1"/>
            </p:cNvCxnSpPr>
            <p:nvPr/>
          </p:nvCxnSpPr>
          <p:spPr>
            <a:xfrm flipV="1">
              <a:off x="9428489" y="1368626"/>
              <a:ext cx="448840" cy="20043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[E] 113"/>
            <p:cNvCxnSpPr>
              <a:stCxn id="2" idx="3"/>
              <a:endCxn id="103" idx="1"/>
            </p:cNvCxnSpPr>
            <p:nvPr/>
          </p:nvCxnSpPr>
          <p:spPr>
            <a:xfrm>
              <a:off x="9428489" y="1569061"/>
              <a:ext cx="448839" cy="200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[E] 121"/>
            <p:cNvCxnSpPr>
              <a:stCxn id="69" idx="3"/>
              <a:endCxn id="96" idx="1"/>
            </p:cNvCxnSpPr>
            <p:nvPr/>
          </p:nvCxnSpPr>
          <p:spPr>
            <a:xfrm flipV="1">
              <a:off x="9428489" y="4249649"/>
              <a:ext cx="448841" cy="21524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/>
            <p:cNvCxnSpPr>
              <a:stCxn id="69" idx="3"/>
              <a:endCxn id="97" idx="1"/>
            </p:cNvCxnSpPr>
            <p:nvPr/>
          </p:nvCxnSpPr>
          <p:spPr>
            <a:xfrm>
              <a:off x="9428489" y="4464895"/>
              <a:ext cx="448840" cy="1856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[E] 127"/>
            <p:cNvCxnSpPr>
              <a:stCxn id="68" idx="3"/>
              <a:endCxn id="92" idx="1"/>
            </p:cNvCxnSpPr>
            <p:nvPr/>
          </p:nvCxnSpPr>
          <p:spPr>
            <a:xfrm flipV="1">
              <a:off x="9428489" y="5647483"/>
              <a:ext cx="448842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[E] 130"/>
            <p:cNvCxnSpPr>
              <a:stCxn id="68" idx="3"/>
              <a:endCxn id="93" idx="1"/>
            </p:cNvCxnSpPr>
            <p:nvPr/>
          </p:nvCxnSpPr>
          <p:spPr>
            <a:xfrm>
              <a:off x="9428489" y="5847917"/>
              <a:ext cx="448841" cy="2004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꺾인 연결선[E] 138"/>
            <p:cNvCxnSpPr>
              <a:stCxn id="83" idx="1"/>
              <a:endCxn id="93" idx="2"/>
            </p:cNvCxnSpPr>
            <p:nvPr/>
          </p:nvCxnSpPr>
          <p:spPr>
            <a:xfrm rot="10800000" flipH="1" flipV="1">
              <a:off x="6200793" y="4832355"/>
              <a:ext cx="4161041" cy="1397834"/>
            </a:xfrm>
            <a:prstGeom prst="bentConnector4">
              <a:avLst>
                <a:gd name="adj1" fmla="val -5494"/>
                <a:gd name="adj2" fmla="val 116354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사각형 설명선[R] 90"/>
            <p:cNvSpPr/>
            <p:nvPr/>
          </p:nvSpPr>
          <p:spPr>
            <a:xfrm>
              <a:off x="3257901" y="5465646"/>
              <a:ext cx="2276037" cy="400868"/>
            </a:xfrm>
            <a:prstGeom prst="wedgeRoundRectCallout">
              <a:avLst>
                <a:gd name="adj1" fmla="val 67958"/>
                <a:gd name="adj2" fmla="val -10321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smtClean="0"/>
                <a:t>서비스 목록에서 제거</a:t>
              </a:r>
              <a:endParaRPr kumimoji="1" lang="ko-KR" altLang="en-US" sz="1400" b="1" dirty="0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811" y="3702558"/>
              <a:ext cx="427407" cy="415720"/>
            </a:xfrm>
            <a:prstGeom prst="rect">
              <a:avLst/>
            </a:prstGeom>
          </p:spPr>
        </p:pic>
        <p:cxnSp>
          <p:nvCxnSpPr>
            <p:cNvPr id="147" name="꺾인 연결선[E] 146"/>
            <p:cNvCxnSpPr>
              <a:stCxn id="94" idx="3"/>
              <a:endCxn id="96" idx="0"/>
            </p:cNvCxnSpPr>
            <p:nvPr/>
          </p:nvCxnSpPr>
          <p:spPr>
            <a:xfrm>
              <a:off x="9564218" y="3910418"/>
              <a:ext cx="797617" cy="157393"/>
            </a:xfrm>
            <a:prstGeom prst="bentConnector2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모서리가 둥근 사각형 설명선[R] 149"/>
            <p:cNvSpPr/>
            <p:nvPr/>
          </p:nvSpPr>
          <p:spPr>
            <a:xfrm>
              <a:off x="10573331" y="3601494"/>
              <a:ext cx="1116752" cy="354187"/>
            </a:xfrm>
            <a:prstGeom prst="wedgeRoundRectCallout">
              <a:avLst>
                <a:gd name="adj1" fmla="val -151551"/>
                <a:gd name="adj2" fmla="val -4342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smtClean="0"/>
                <a:t>재시작</a:t>
              </a:r>
              <a:endParaRPr kumimoji="1"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17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Readiness &amp; Liveness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3. Deploy on K8S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246" y="888288"/>
            <a:ext cx="110135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readinessProbe</a:t>
            </a:r>
            <a:r>
              <a:rPr lang="en-US" altLang="ko-KR" sz="1400" dirty="0" smtClean="0"/>
              <a:t> &amp; </a:t>
            </a:r>
            <a:r>
              <a:rPr lang="en-US" altLang="ko-KR" sz="1400" dirty="0" err="1" smtClean="0"/>
              <a:t>livenessProbe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주석 제거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smtClean="0"/>
              <a:t>Deployment Object </a:t>
            </a:r>
            <a:r>
              <a:rPr kumimoji="1" lang="ko-KR" altLang="en-US" sz="1400" dirty="0" smtClean="0"/>
              <a:t>재배포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V2</a:t>
            </a:r>
            <a:r>
              <a:rPr kumimoji="1" lang="ko-KR" altLang="en-US" sz="1400" dirty="0" smtClean="0"/>
              <a:t>로 </a:t>
            </a:r>
            <a:r>
              <a:rPr kumimoji="1" lang="en-US" altLang="ko-KR" sz="1400" dirty="0" smtClean="0"/>
              <a:t>Image Update</a:t>
            </a: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endParaRPr kumimoji="1" lang="en-US" altLang="ko-KR" sz="1400" dirty="0"/>
          </a:p>
          <a:p>
            <a:pPr marL="342900" indent="-342900">
              <a:buAutoNum type="arabicPeriod" startAt="3"/>
            </a:pPr>
            <a:endParaRPr kumimoji="1" lang="en-US" altLang="ko-KR" sz="14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400" dirty="0" err="1" smtClean="0"/>
              <a:t>bff</a:t>
            </a:r>
            <a:r>
              <a:rPr kumimoji="1" lang="en-US" altLang="ko-KR" sz="1400" dirty="0" smtClean="0"/>
              <a:t>-service </a:t>
            </a:r>
            <a:r>
              <a:rPr kumimoji="1" lang="ko-KR" altLang="en-US" sz="1400" dirty="0" smtClean="0"/>
              <a:t>접속</a:t>
            </a:r>
            <a:endParaRPr kumimoji="1"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err="1"/>
              <a:t>r</a:t>
            </a:r>
            <a:r>
              <a:rPr kumimoji="1" lang="en-US" altLang="ko-KR" dirty="0" err="1" smtClean="0"/>
              <a:t>eadinessProbe</a:t>
            </a:r>
            <a:r>
              <a:rPr kumimoji="1" lang="en-US" altLang="ko-KR" dirty="0" smtClean="0"/>
              <a:t> &amp; </a:t>
            </a:r>
            <a:r>
              <a:rPr kumimoji="1" lang="en-US" altLang="ko-KR" dirty="0" err="1"/>
              <a:t>l</a:t>
            </a:r>
            <a:r>
              <a:rPr kumimoji="1" lang="en-US" altLang="ko-KR" dirty="0" err="1" smtClean="0"/>
              <a:t>ivenessProbe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적용하기</a:t>
            </a:r>
            <a:endParaRPr kumimoji="1"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919244" y="1243082"/>
            <a:ext cx="10353512" cy="28898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smtClean="0"/>
              <a:t>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name: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	... </a:t>
            </a:r>
            <a:r>
              <a:rPr lang="ko-KR" altLang="en-US" dirty="0" smtClean="0"/>
              <a:t>생략 </a:t>
            </a:r>
            <a:r>
              <a:rPr lang="en-US" altLang="ko-KR" dirty="0" smtClean="0"/>
              <a:t>...</a:t>
            </a:r>
          </a:p>
          <a:p>
            <a:pPr algn="l">
              <a:lnSpc>
                <a:spcPts val="200"/>
              </a:lnSpc>
            </a:pPr>
            <a:endParaRPr lang="en-US" altLang="ko-KR" dirty="0" smtClean="0"/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readinessProbe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httpGet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path: /v1/promotions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port: 8080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30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10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livenessProbe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exec: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command: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cat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en-US" altLang="ko-KR" dirty="0" err="1" smtClean="0"/>
              <a:t>bff</a:t>
            </a:r>
            <a:r>
              <a:rPr lang="en-US" altLang="ko-KR" dirty="0" smtClean="0"/>
              <a:t>-service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initialDelaySeconds</a:t>
            </a:r>
            <a:r>
              <a:rPr lang="en-US" altLang="ko-KR" dirty="0" smtClean="0"/>
              <a:t>: 60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periodSeconds</a:t>
            </a:r>
            <a:r>
              <a:rPr lang="en-US" altLang="ko-KR" dirty="0" smtClean="0"/>
              <a:t>: 5</a:t>
            </a:r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919244" y="4611777"/>
            <a:ext cx="10353512" cy="390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 </a:t>
            </a:r>
            <a:r>
              <a:rPr lang="en-US" altLang="ko-KR" sz="1400" dirty="0" err="1" smtClean="0"/>
              <a:t>bff</a:t>
            </a:r>
            <a:r>
              <a:rPr lang="en-US" altLang="ko-KR" sz="1400" dirty="0" smtClean="0"/>
              <a:t>-service-</a:t>
            </a:r>
            <a:r>
              <a:rPr lang="en-US" altLang="ko-KR" sz="1400" dirty="0" err="1" smtClean="0"/>
              <a:t>deployment.yaml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919244" y="5587612"/>
            <a:ext cx="10353512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-service-deployment </a:t>
            </a:r>
            <a:r>
              <a:rPr lang="en-US" altLang="ko-KR" sz="1400" dirty="0" err="1"/>
              <a:t>bff</a:t>
            </a:r>
            <a:r>
              <a:rPr lang="en-US" altLang="ko-KR" sz="1400" dirty="0"/>
              <a:t>-service=</a:t>
            </a:r>
            <a:r>
              <a:rPr lang="en-US" altLang="ko-KR" sz="1400" dirty="0" err="1"/>
              <a:t>dtlabs</a:t>
            </a:r>
            <a:r>
              <a:rPr lang="en-US" altLang="ko-KR" sz="1400" dirty="0"/>
              <a:t>/bff-service:2.0 --record</a:t>
            </a:r>
          </a:p>
        </p:txBody>
      </p:sp>
    </p:spTree>
    <p:extLst>
      <p:ext uri="{BB962C8B-B14F-4D97-AF65-F5344CB8AC3E}">
        <p14:creationId xmlns:p14="http://schemas.microsoft.com/office/powerpoint/2010/main" val="19005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/>
          <a:stretch/>
        </p:blipFill>
        <p:spPr>
          <a:xfrm>
            <a:off x="0" y="0"/>
            <a:ext cx="12192000" cy="69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6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Overview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t="7305" r="931"/>
          <a:stretch/>
        </p:blipFill>
        <p:spPr>
          <a:xfrm>
            <a:off x="-1" y="-1"/>
            <a:ext cx="12192001" cy="685766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43639" y="-1"/>
            <a:ext cx="947854" cy="47097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" y="512956"/>
            <a:ext cx="12192001" cy="311119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37754" y="-5279"/>
            <a:ext cx="561574" cy="47625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5279"/>
            <a:ext cx="12191999" cy="685465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58535" y="3681168"/>
            <a:ext cx="8567855" cy="311119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4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모서리가 둥근 직사각형 187"/>
          <p:cNvSpPr/>
          <p:nvPr/>
        </p:nvSpPr>
        <p:spPr>
          <a:xfrm>
            <a:off x="3546717" y="629595"/>
            <a:ext cx="2255134" cy="718070"/>
          </a:xfrm>
          <a:prstGeom prst="round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Overview</a:t>
            </a:r>
            <a:endParaRPr lang="ko-KR" altLang="en-US" dirty="0"/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55408" y="2967729"/>
            <a:ext cx="1291725" cy="1066388"/>
            <a:chOff x="11571288" y="1119188"/>
            <a:chExt cx="646113" cy="533401"/>
          </a:xfrm>
        </p:grpSpPr>
        <p:sp>
          <p:nvSpPr>
            <p:cNvPr id="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496235" y="573957"/>
            <a:ext cx="8271781" cy="5862917"/>
          </a:xfrm>
          <a:prstGeom prst="roundRect">
            <a:avLst>
              <a:gd name="adj" fmla="val 1805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3717921" y="2388876"/>
            <a:ext cx="1777891" cy="2080249"/>
            <a:chOff x="3794569" y="2624866"/>
            <a:chExt cx="1777891" cy="208024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79456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892827" y="3846863"/>
              <a:ext cx="1581374" cy="77892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err="1" smtClean="0"/>
                <a:t>bff</a:t>
              </a:r>
              <a:endParaRPr kumimoji="1" lang="ko-KR" altLang="en-US" sz="12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909143"/>
              <a:ext cx="272926" cy="20689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4970320" y="4236325"/>
              <a:ext cx="277707" cy="324917"/>
              <a:chOff x="11482388" y="2460626"/>
              <a:chExt cx="476250" cy="557212"/>
            </a:xfrm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134148" y="4231454"/>
              <a:ext cx="332371" cy="329788"/>
              <a:chOff x="3394336" y="2406650"/>
              <a:chExt cx="612775" cy="608013"/>
            </a:xfrm>
          </p:grpSpPr>
          <p:sp>
            <p:nvSpPr>
              <p:cNvPr id="31" name="Freeform 137"/>
              <p:cNvSpPr>
                <a:spLocks/>
              </p:cNvSpPr>
              <p:nvPr/>
            </p:nvSpPr>
            <p:spPr bwMode="auto">
              <a:xfrm>
                <a:off x="3394336" y="2406650"/>
                <a:ext cx="612775" cy="90488"/>
              </a:xfrm>
              <a:custGeom>
                <a:avLst/>
                <a:gdLst>
                  <a:gd name="T0" fmla="*/ 155 w 163"/>
                  <a:gd name="T1" fmla="*/ 0 h 24"/>
                  <a:gd name="T2" fmla="*/ 9 w 163"/>
                  <a:gd name="T3" fmla="*/ 0 h 24"/>
                  <a:gd name="T4" fmla="*/ 0 w 163"/>
                  <a:gd name="T5" fmla="*/ 8 h 24"/>
                  <a:gd name="T6" fmla="*/ 0 w 163"/>
                  <a:gd name="T7" fmla="*/ 24 h 24"/>
                  <a:gd name="T8" fmla="*/ 163 w 163"/>
                  <a:gd name="T9" fmla="*/ 24 h 24"/>
                  <a:gd name="T10" fmla="*/ 163 w 163"/>
                  <a:gd name="T11" fmla="*/ 8 h 24"/>
                  <a:gd name="T12" fmla="*/ 155 w 16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4">
                    <a:moveTo>
                      <a:pt x="15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3"/>
                      <a:pt x="159" y="0"/>
                      <a:pt x="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38"/>
              <p:cNvSpPr>
                <a:spLocks noEditPoints="1"/>
              </p:cNvSpPr>
              <p:nvPr/>
            </p:nvSpPr>
            <p:spPr bwMode="auto">
              <a:xfrm>
                <a:off x="3394336" y="2527300"/>
                <a:ext cx="612775" cy="487363"/>
              </a:xfrm>
              <a:custGeom>
                <a:avLst/>
                <a:gdLst>
                  <a:gd name="T0" fmla="*/ 0 w 163"/>
                  <a:gd name="T1" fmla="*/ 72 h 130"/>
                  <a:gd name="T2" fmla="*/ 0 w 163"/>
                  <a:gd name="T3" fmla="*/ 122 h 130"/>
                  <a:gd name="T4" fmla="*/ 9 w 163"/>
                  <a:gd name="T5" fmla="*/ 130 h 130"/>
                  <a:gd name="T6" fmla="*/ 58 w 163"/>
                  <a:gd name="T7" fmla="*/ 130 h 130"/>
                  <a:gd name="T8" fmla="*/ 105 w 163"/>
                  <a:gd name="T9" fmla="*/ 130 h 130"/>
                  <a:gd name="T10" fmla="*/ 155 w 163"/>
                  <a:gd name="T11" fmla="*/ 130 h 130"/>
                  <a:gd name="T12" fmla="*/ 163 w 163"/>
                  <a:gd name="T13" fmla="*/ 122 h 130"/>
                  <a:gd name="T14" fmla="*/ 163 w 163"/>
                  <a:gd name="T15" fmla="*/ 72 h 130"/>
                  <a:gd name="T16" fmla="*/ 163 w 163"/>
                  <a:gd name="T17" fmla="*/ 0 h 130"/>
                  <a:gd name="T18" fmla="*/ 0 w 163"/>
                  <a:gd name="T19" fmla="*/ 0 h 130"/>
                  <a:gd name="T20" fmla="*/ 0 w 163"/>
                  <a:gd name="T21" fmla="*/ 72 h 130"/>
                  <a:gd name="T22" fmla="*/ 99 w 163"/>
                  <a:gd name="T23" fmla="*/ 40 h 130"/>
                  <a:gd name="T24" fmla="*/ 99 w 163"/>
                  <a:gd name="T25" fmla="*/ 34 h 130"/>
                  <a:gd name="T26" fmla="*/ 105 w 163"/>
                  <a:gd name="T27" fmla="*/ 34 h 130"/>
                  <a:gd name="T28" fmla="*/ 129 w 163"/>
                  <a:gd name="T29" fmla="*/ 54 h 130"/>
                  <a:gd name="T30" fmla="*/ 131 w 163"/>
                  <a:gd name="T31" fmla="*/ 57 h 130"/>
                  <a:gd name="T32" fmla="*/ 129 w 163"/>
                  <a:gd name="T33" fmla="*/ 60 h 130"/>
                  <a:gd name="T34" fmla="*/ 105 w 163"/>
                  <a:gd name="T35" fmla="*/ 81 h 130"/>
                  <a:gd name="T36" fmla="*/ 102 w 163"/>
                  <a:gd name="T37" fmla="*/ 82 h 130"/>
                  <a:gd name="T38" fmla="*/ 99 w 163"/>
                  <a:gd name="T39" fmla="*/ 80 h 130"/>
                  <a:gd name="T40" fmla="*/ 99 w 163"/>
                  <a:gd name="T41" fmla="*/ 74 h 130"/>
                  <a:gd name="T42" fmla="*/ 120 w 163"/>
                  <a:gd name="T43" fmla="*/ 57 h 130"/>
                  <a:gd name="T44" fmla="*/ 99 w 163"/>
                  <a:gd name="T45" fmla="*/ 40 h 130"/>
                  <a:gd name="T46" fmla="*/ 66 w 163"/>
                  <a:gd name="T47" fmla="*/ 84 h 130"/>
                  <a:gd name="T48" fmla="*/ 90 w 163"/>
                  <a:gd name="T49" fmla="*/ 27 h 130"/>
                  <a:gd name="T50" fmla="*/ 96 w 163"/>
                  <a:gd name="T51" fmla="*/ 25 h 130"/>
                  <a:gd name="T52" fmla="*/ 98 w 163"/>
                  <a:gd name="T53" fmla="*/ 30 h 130"/>
                  <a:gd name="T54" fmla="*/ 73 w 163"/>
                  <a:gd name="T55" fmla="*/ 87 h 130"/>
                  <a:gd name="T56" fmla="*/ 70 w 163"/>
                  <a:gd name="T57" fmla="*/ 90 h 130"/>
                  <a:gd name="T58" fmla="*/ 68 w 163"/>
                  <a:gd name="T59" fmla="*/ 89 h 130"/>
                  <a:gd name="T60" fmla="*/ 66 w 163"/>
                  <a:gd name="T61" fmla="*/ 84 h 130"/>
                  <a:gd name="T62" fmla="*/ 34 w 163"/>
                  <a:gd name="T63" fmla="*/ 54 h 130"/>
                  <a:gd name="T64" fmla="*/ 59 w 163"/>
                  <a:gd name="T65" fmla="*/ 34 h 130"/>
                  <a:gd name="T66" fmla="*/ 65 w 163"/>
                  <a:gd name="T67" fmla="*/ 34 h 130"/>
                  <a:gd name="T68" fmla="*/ 64 w 163"/>
                  <a:gd name="T69" fmla="*/ 40 h 130"/>
                  <a:gd name="T70" fmla="*/ 43 w 163"/>
                  <a:gd name="T71" fmla="*/ 57 h 130"/>
                  <a:gd name="T72" fmla="*/ 64 w 163"/>
                  <a:gd name="T73" fmla="*/ 74 h 130"/>
                  <a:gd name="T74" fmla="*/ 65 w 163"/>
                  <a:gd name="T75" fmla="*/ 80 h 130"/>
                  <a:gd name="T76" fmla="*/ 61 w 163"/>
                  <a:gd name="T77" fmla="*/ 82 h 130"/>
                  <a:gd name="T78" fmla="*/ 59 w 163"/>
                  <a:gd name="T79" fmla="*/ 81 h 130"/>
                  <a:gd name="T80" fmla="*/ 34 w 163"/>
                  <a:gd name="T81" fmla="*/ 60 h 130"/>
                  <a:gd name="T82" fmla="*/ 33 w 163"/>
                  <a:gd name="T83" fmla="*/ 57 h 130"/>
                  <a:gd name="T84" fmla="*/ 34 w 163"/>
                  <a:gd name="T85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" h="130">
                    <a:moveTo>
                      <a:pt x="0" y="7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4" y="130"/>
                      <a:pt x="9" y="130"/>
                    </a:cubicBezTo>
                    <a:cubicBezTo>
                      <a:pt x="58" y="130"/>
                      <a:pt x="58" y="130"/>
                      <a:pt x="58" y="130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59" y="130"/>
                      <a:pt x="163" y="127"/>
                      <a:pt x="163" y="12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  <a:moveTo>
                      <a:pt x="99" y="40"/>
                    </a:moveTo>
                    <a:cubicBezTo>
                      <a:pt x="98" y="39"/>
                      <a:pt x="98" y="36"/>
                      <a:pt x="99" y="34"/>
                    </a:cubicBezTo>
                    <a:cubicBezTo>
                      <a:pt x="100" y="32"/>
                      <a:pt x="103" y="32"/>
                      <a:pt x="105" y="34"/>
                    </a:cubicBezTo>
                    <a:cubicBezTo>
                      <a:pt x="129" y="54"/>
                      <a:pt x="129" y="54"/>
                      <a:pt x="129" y="54"/>
                    </a:cubicBezTo>
                    <a:cubicBezTo>
                      <a:pt x="130" y="55"/>
                      <a:pt x="131" y="56"/>
                      <a:pt x="131" y="57"/>
                    </a:cubicBezTo>
                    <a:cubicBezTo>
                      <a:pt x="131" y="58"/>
                      <a:pt x="130" y="60"/>
                      <a:pt x="129" y="6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4" y="81"/>
                      <a:pt x="103" y="82"/>
                      <a:pt x="102" y="82"/>
                    </a:cubicBezTo>
                    <a:cubicBezTo>
                      <a:pt x="101" y="82"/>
                      <a:pt x="100" y="81"/>
                      <a:pt x="99" y="80"/>
                    </a:cubicBezTo>
                    <a:cubicBezTo>
                      <a:pt x="98" y="78"/>
                      <a:pt x="98" y="76"/>
                      <a:pt x="99" y="74"/>
                    </a:cubicBezTo>
                    <a:cubicBezTo>
                      <a:pt x="120" y="57"/>
                      <a:pt x="120" y="57"/>
                      <a:pt x="120" y="57"/>
                    </a:cubicBezTo>
                    <a:lnTo>
                      <a:pt x="99" y="40"/>
                    </a:lnTo>
                    <a:close/>
                    <a:moveTo>
                      <a:pt x="66" y="84"/>
                    </a:moveTo>
                    <a:cubicBezTo>
                      <a:pt x="90" y="27"/>
                      <a:pt x="90" y="27"/>
                      <a:pt x="90" y="27"/>
                    </a:cubicBezTo>
                    <a:cubicBezTo>
                      <a:pt x="91" y="25"/>
                      <a:pt x="94" y="24"/>
                      <a:pt x="96" y="25"/>
                    </a:cubicBezTo>
                    <a:cubicBezTo>
                      <a:pt x="98" y="26"/>
                      <a:pt x="99" y="28"/>
                      <a:pt x="98" y="30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3" y="89"/>
                      <a:pt x="71" y="90"/>
                      <a:pt x="70" y="90"/>
                    </a:cubicBezTo>
                    <a:cubicBezTo>
                      <a:pt x="69" y="90"/>
                      <a:pt x="68" y="90"/>
                      <a:pt x="68" y="89"/>
                    </a:cubicBezTo>
                    <a:cubicBezTo>
                      <a:pt x="66" y="88"/>
                      <a:pt x="65" y="86"/>
                      <a:pt x="66" y="84"/>
                    </a:cubicBezTo>
                    <a:close/>
                    <a:moveTo>
                      <a:pt x="34" y="5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32"/>
                      <a:pt x="63" y="32"/>
                      <a:pt x="65" y="34"/>
                    </a:cubicBezTo>
                    <a:cubicBezTo>
                      <a:pt x="66" y="36"/>
                      <a:pt x="66" y="39"/>
                      <a:pt x="64" y="40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6" y="76"/>
                      <a:pt x="66" y="78"/>
                      <a:pt x="65" y="80"/>
                    </a:cubicBezTo>
                    <a:cubicBezTo>
                      <a:pt x="64" y="81"/>
                      <a:pt x="63" y="82"/>
                      <a:pt x="61" y="82"/>
                    </a:cubicBezTo>
                    <a:cubicBezTo>
                      <a:pt x="60" y="82"/>
                      <a:pt x="60" y="81"/>
                      <a:pt x="59" y="81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3" y="60"/>
                      <a:pt x="33" y="58"/>
                      <a:pt x="33" y="57"/>
                    </a:cubicBezTo>
                    <a:cubicBezTo>
                      <a:pt x="33" y="56"/>
                      <a:pt x="33" y="55"/>
                      <a:pt x="34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>
              <a:off x="4466519" y="4403474"/>
              <a:ext cx="503801" cy="151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389282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562" y="3066320"/>
              <a:ext cx="272926" cy="20689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488" y="3401044"/>
              <a:ext cx="940051" cy="31449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6743180" y="744021"/>
            <a:ext cx="1777891" cy="2080249"/>
            <a:chOff x="5830476" y="2624866"/>
            <a:chExt cx="1777891" cy="2080249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830476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928734" y="3846863"/>
              <a:ext cx="1581374" cy="77892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account</a:t>
              </a:r>
              <a:endParaRPr kumimoji="1" lang="ko-KR" altLang="en-US" sz="1200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909143"/>
              <a:ext cx="272926" cy="206896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7006227" y="4236325"/>
              <a:ext cx="277707" cy="324917"/>
              <a:chOff x="11482388" y="2460626"/>
              <a:chExt cx="476250" cy="557212"/>
            </a:xfrm>
          </p:grpSpPr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2" name="직선 화살표 연결선 51"/>
            <p:cNvCxnSpPr/>
            <p:nvPr/>
          </p:nvCxnSpPr>
          <p:spPr>
            <a:xfrm>
              <a:off x="6545693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모서리가 둥근 직사각형 52"/>
            <p:cNvSpPr/>
            <p:nvPr/>
          </p:nvSpPr>
          <p:spPr>
            <a:xfrm>
              <a:off x="5928734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3066320"/>
              <a:ext cx="272926" cy="2068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395" y="3401044"/>
              <a:ext cx="940051" cy="314490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103881" y="4254493"/>
              <a:ext cx="446573" cy="297961"/>
              <a:chOff x="5695951" y="2390776"/>
              <a:chExt cx="963613" cy="642938"/>
            </a:xfrm>
          </p:grpSpPr>
          <p:sp>
            <p:nvSpPr>
              <p:cNvPr id="99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>
            <a:off x="6743180" y="4183126"/>
            <a:ext cx="1777891" cy="2080249"/>
            <a:chOff x="7759051" y="2624866"/>
            <a:chExt cx="1777891" cy="2080249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7759051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7857309" y="3846863"/>
              <a:ext cx="1581374" cy="77892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recommend</a:t>
              </a:r>
              <a:endParaRPr kumimoji="1" lang="ko-KR" altLang="en-US" sz="1200" b="1" dirty="0"/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909143"/>
              <a:ext cx="272926" cy="206896"/>
            </a:xfrm>
            <a:prstGeom prst="rect">
              <a:avLst/>
            </a:prstGeom>
          </p:spPr>
        </p:pic>
        <p:grpSp>
          <p:nvGrpSpPr>
            <p:cNvPr id="108" name="그룹 107"/>
            <p:cNvGrpSpPr/>
            <p:nvPr/>
          </p:nvGrpSpPr>
          <p:grpSpPr>
            <a:xfrm>
              <a:off x="8934802" y="4236325"/>
              <a:ext cx="277707" cy="324917"/>
              <a:chOff x="11482388" y="2460626"/>
              <a:chExt cx="476250" cy="557212"/>
            </a:xfrm>
          </p:grpSpPr>
          <p:sp>
            <p:nvSpPr>
              <p:cNvPr id="109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13" name="직선 화살표 연결선 112"/>
            <p:cNvCxnSpPr/>
            <p:nvPr/>
          </p:nvCxnSpPr>
          <p:spPr>
            <a:xfrm>
              <a:off x="8474268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모서리가 둥근 직사각형 113"/>
            <p:cNvSpPr/>
            <p:nvPr/>
          </p:nvSpPr>
          <p:spPr>
            <a:xfrm>
              <a:off x="7857309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044" y="3066320"/>
              <a:ext cx="272926" cy="206896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970" y="3401044"/>
              <a:ext cx="940051" cy="31449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8032456" y="4254493"/>
              <a:ext cx="446573" cy="297961"/>
              <a:chOff x="5695951" y="2390776"/>
              <a:chExt cx="963613" cy="642938"/>
            </a:xfrm>
          </p:grpSpPr>
          <p:sp>
            <p:nvSpPr>
              <p:cNvPr id="118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9759344" y="2382816"/>
            <a:ext cx="1777891" cy="2080249"/>
            <a:chOff x="9684819" y="2624866"/>
            <a:chExt cx="1777891" cy="2080249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684819" y="2624866"/>
              <a:ext cx="1777891" cy="2080249"/>
            </a:xfrm>
            <a:prstGeom prst="roundRect">
              <a:avLst>
                <a:gd name="adj" fmla="val 6646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endPara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783077" y="3846863"/>
              <a:ext cx="1581374" cy="77892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contents</a:t>
              </a:r>
              <a:endParaRPr kumimoji="1" lang="ko-KR" altLang="en-US" sz="1200" b="1" dirty="0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909143"/>
              <a:ext cx="272926" cy="206896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10860570" y="4236325"/>
              <a:ext cx="277707" cy="324917"/>
              <a:chOff x="11482388" y="2460626"/>
              <a:chExt cx="476250" cy="557212"/>
            </a:xfrm>
          </p:grpSpPr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11482388" y="2603501"/>
                <a:ext cx="476250" cy="147638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6 w 127"/>
                  <a:gd name="T5" fmla="*/ 38 h 39"/>
                  <a:gd name="T6" fmla="*/ 57 w 127"/>
                  <a:gd name="T7" fmla="*/ 38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8 h 39"/>
                  <a:gd name="T16" fmla="*/ 70 w 127"/>
                  <a:gd name="T17" fmla="*/ 38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31"/>
                      <a:pt x="28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8" y="38"/>
                      <a:pt x="59" y="38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4" y="39"/>
                      <a:pt x="66" y="39"/>
                      <a:pt x="67" y="39"/>
                    </a:cubicBezTo>
                    <a:cubicBezTo>
                      <a:pt x="68" y="38"/>
                      <a:pt x="68" y="38"/>
                      <a:pt x="69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4" y="9"/>
                      <a:pt x="88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11482388" y="2855913"/>
                <a:ext cx="476250" cy="161925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0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0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11482388" y="2727326"/>
                <a:ext cx="476250" cy="147638"/>
              </a:xfrm>
              <a:custGeom>
                <a:avLst/>
                <a:gdLst>
                  <a:gd name="T0" fmla="*/ 70 w 127"/>
                  <a:gd name="T1" fmla="*/ 13 h 39"/>
                  <a:gd name="T2" fmla="*/ 63 w 127"/>
                  <a:gd name="T3" fmla="*/ 13 h 39"/>
                  <a:gd name="T4" fmla="*/ 57 w 127"/>
                  <a:gd name="T5" fmla="*/ 13 h 39"/>
                  <a:gd name="T6" fmla="*/ 12 w 127"/>
                  <a:gd name="T7" fmla="*/ 6 h 39"/>
                  <a:gd name="T8" fmla="*/ 0 w 127"/>
                  <a:gd name="T9" fmla="*/ 0 h 39"/>
                  <a:gd name="T10" fmla="*/ 0 w 127"/>
                  <a:gd name="T11" fmla="*/ 24 h 39"/>
                  <a:gd name="T12" fmla="*/ 63 w 127"/>
                  <a:gd name="T13" fmla="*/ 39 h 39"/>
                  <a:gd name="T14" fmla="*/ 127 w 127"/>
                  <a:gd name="T15" fmla="*/ 24 h 39"/>
                  <a:gd name="T16" fmla="*/ 127 w 127"/>
                  <a:gd name="T17" fmla="*/ 0 h 39"/>
                  <a:gd name="T18" fmla="*/ 114 w 127"/>
                  <a:gd name="T19" fmla="*/ 6 h 39"/>
                  <a:gd name="T20" fmla="*/ 70 w 127"/>
                  <a:gd name="T21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9">
                    <a:moveTo>
                      <a:pt x="70" y="13"/>
                    </a:moveTo>
                    <a:cubicBezTo>
                      <a:pt x="68" y="13"/>
                      <a:pt x="65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3"/>
                      <a:pt x="23" y="10"/>
                      <a:pt x="12" y="6"/>
                    </a:cubicBezTo>
                    <a:cubicBezTo>
                      <a:pt x="7" y="5"/>
                      <a:pt x="3" y="3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2"/>
                      <a:pt x="31" y="39"/>
                      <a:pt x="63" y="39"/>
                    </a:cubicBezTo>
                    <a:cubicBezTo>
                      <a:pt x="95" y="39"/>
                      <a:pt x="120" y="32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3"/>
                      <a:pt x="119" y="5"/>
                      <a:pt x="114" y="6"/>
                    </a:cubicBezTo>
                    <a:cubicBezTo>
                      <a:pt x="103" y="10"/>
                      <a:pt x="89" y="13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11482388" y="2460626"/>
                <a:ext cx="476250" cy="161925"/>
              </a:xfrm>
              <a:custGeom>
                <a:avLst/>
                <a:gdLst>
                  <a:gd name="T0" fmla="*/ 126 w 127"/>
                  <a:gd name="T1" fmla="*/ 22 h 43"/>
                  <a:gd name="T2" fmla="*/ 63 w 127"/>
                  <a:gd name="T3" fmla="*/ 0 h 43"/>
                  <a:gd name="T4" fmla="*/ 0 w 127"/>
                  <a:gd name="T5" fmla="*/ 22 h 43"/>
                  <a:gd name="T6" fmla="*/ 0 w 127"/>
                  <a:gd name="T7" fmla="*/ 23 h 43"/>
                  <a:gd name="T8" fmla="*/ 0 w 127"/>
                  <a:gd name="T9" fmla="*/ 29 h 43"/>
                  <a:gd name="T10" fmla="*/ 63 w 127"/>
                  <a:gd name="T11" fmla="*/ 43 h 43"/>
                  <a:gd name="T12" fmla="*/ 127 w 127"/>
                  <a:gd name="T13" fmla="*/ 29 h 43"/>
                  <a:gd name="T14" fmla="*/ 127 w 127"/>
                  <a:gd name="T15" fmla="*/ 23 h 43"/>
                  <a:gd name="T16" fmla="*/ 126 w 127"/>
                  <a:gd name="T17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126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6"/>
                      <a:pt x="31" y="43"/>
                      <a:pt x="63" y="43"/>
                    </a:cubicBezTo>
                    <a:cubicBezTo>
                      <a:pt x="96" y="43"/>
                      <a:pt x="120" y="36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6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1" name="직선 화살표 연결선 130"/>
            <p:cNvCxnSpPr/>
            <p:nvPr/>
          </p:nvCxnSpPr>
          <p:spPr>
            <a:xfrm>
              <a:off x="10400036" y="4402276"/>
              <a:ext cx="460534" cy="27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모서리가 둥근 직사각형 131"/>
            <p:cNvSpPr/>
            <p:nvPr/>
          </p:nvSpPr>
          <p:spPr>
            <a:xfrm>
              <a:off x="9783077" y="3008147"/>
              <a:ext cx="1581374" cy="7789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ko-KR" sz="1200" b="1" dirty="0" smtClean="0"/>
                <a:t>proxy</a:t>
              </a:r>
              <a:endParaRPr kumimoji="1" lang="ko-KR" altLang="en-US" sz="1200" b="1" dirty="0"/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812" y="3066320"/>
              <a:ext cx="272926" cy="206896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738" y="3401044"/>
              <a:ext cx="940051" cy="314490"/>
            </a:xfrm>
            <a:prstGeom prst="rect">
              <a:avLst/>
            </a:prstGeom>
          </p:spPr>
        </p:pic>
        <p:grpSp>
          <p:nvGrpSpPr>
            <p:cNvPr id="135" name="그룹 134"/>
            <p:cNvGrpSpPr/>
            <p:nvPr/>
          </p:nvGrpSpPr>
          <p:grpSpPr>
            <a:xfrm>
              <a:off x="9958224" y="4254493"/>
              <a:ext cx="446573" cy="297961"/>
              <a:chOff x="5695951" y="2390776"/>
              <a:chExt cx="963613" cy="642938"/>
            </a:xfrm>
          </p:grpSpPr>
          <p:sp>
            <p:nvSpPr>
              <p:cNvPr id="136" name="Freeform 125"/>
              <p:cNvSpPr>
                <a:spLocks noEditPoints="1"/>
              </p:cNvSpPr>
              <p:nvPr/>
            </p:nvSpPr>
            <p:spPr bwMode="auto">
              <a:xfrm>
                <a:off x="6099176" y="2733676"/>
                <a:ext cx="217488" cy="214313"/>
              </a:xfrm>
              <a:custGeom>
                <a:avLst/>
                <a:gdLst>
                  <a:gd name="T0" fmla="*/ 51 w 58"/>
                  <a:gd name="T1" fmla="*/ 32 h 57"/>
                  <a:gd name="T2" fmla="*/ 53 w 58"/>
                  <a:gd name="T3" fmla="*/ 30 h 57"/>
                  <a:gd name="T4" fmla="*/ 58 w 58"/>
                  <a:gd name="T5" fmla="*/ 28 h 57"/>
                  <a:gd name="T6" fmla="*/ 56 w 58"/>
                  <a:gd name="T7" fmla="*/ 20 h 57"/>
                  <a:gd name="T8" fmla="*/ 51 w 58"/>
                  <a:gd name="T9" fmla="*/ 20 h 57"/>
                  <a:gd name="T10" fmla="*/ 48 w 58"/>
                  <a:gd name="T11" fmla="*/ 18 h 57"/>
                  <a:gd name="T12" fmla="*/ 47 w 58"/>
                  <a:gd name="T13" fmla="*/ 16 h 57"/>
                  <a:gd name="T14" fmla="*/ 47 w 58"/>
                  <a:gd name="T15" fmla="*/ 13 h 57"/>
                  <a:gd name="T16" fmla="*/ 49 w 58"/>
                  <a:gd name="T17" fmla="*/ 8 h 57"/>
                  <a:gd name="T18" fmla="*/ 42 w 58"/>
                  <a:gd name="T19" fmla="*/ 3 h 57"/>
                  <a:gd name="T20" fmla="*/ 38 w 58"/>
                  <a:gd name="T21" fmla="*/ 7 h 57"/>
                  <a:gd name="T22" fmla="*/ 35 w 58"/>
                  <a:gd name="T23" fmla="*/ 7 h 57"/>
                  <a:gd name="T24" fmla="*/ 33 w 58"/>
                  <a:gd name="T25" fmla="*/ 7 h 57"/>
                  <a:gd name="T26" fmla="*/ 30 w 58"/>
                  <a:gd name="T27" fmla="*/ 5 h 57"/>
                  <a:gd name="T28" fmla="*/ 28 w 58"/>
                  <a:gd name="T29" fmla="*/ 0 h 57"/>
                  <a:gd name="T30" fmla="*/ 20 w 58"/>
                  <a:gd name="T31" fmla="*/ 1 h 57"/>
                  <a:gd name="T32" fmla="*/ 20 w 58"/>
                  <a:gd name="T33" fmla="*/ 7 h 57"/>
                  <a:gd name="T34" fmla="*/ 18 w 58"/>
                  <a:gd name="T35" fmla="*/ 9 h 57"/>
                  <a:gd name="T36" fmla="*/ 16 w 58"/>
                  <a:gd name="T37" fmla="*/ 10 h 57"/>
                  <a:gd name="T38" fmla="*/ 13 w 58"/>
                  <a:gd name="T39" fmla="*/ 11 h 57"/>
                  <a:gd name="T40" fmla="*/ 8 w 58"/>
                  <a:gd name="T41" fmla="*/ 9 h 57"/>
                  <a:gd name="T42" fmla="*/ 3 w 58"/>
                  <a:gd name="T43" fmla="*/ 15 h 57"/>
                  <a:gd name="T44" fmla="*/ 7 w 58"/>
                  <a:gd name="T45" fmla="*/ 19 h 57"/>
                  <a:gd name="T46" fmla="*/ 8 w 58"/>
                  <a:gd name="T47" fmla="*/ 22 h 57"/>
                  <a:gd name="T48" fmla="*/ 7 w 58"/>
                  <a:gd name="T49" fmla="*/ 25 h 57"/>
                  <a:gd name="T50" fmla="*/ 5 w 58"/>
                  <a:gd name="T51" fmla="*/ 27 h 57"/>
                  <a:gd name="T52" fmla="*/ 0 w 58"/>
                  <a:gd name="T53" fmla="*/ 29 h 57"/>
                  <a:gd name="T54" fmla="*/ 1 w 58"/>
                  <a:gd name="T55" fmla="*/ 37 h 57"/>
                  <a:gd name="T56" fmla="*/ 7 w 58"/>
                  <a:gd name="T57" fmla="*/ 37 h 57"/>
                  <a:gd name="T58" fmla="*/ 9 w 58"/>
                  <a:gd name="T59" fmla="*/ 39 h 57"/>
                  <a:gd name="T60" fmla="*/ 11 w 58"/>
                  <a:gd name="T61" fmla="*/ 41 h 57"/>
                  <a:gd name="T62" fmla="*/ 11 w 58"/>
                  <a:gd name="T63" fmla="*/ 44 h 57"/>
                  <a:gd name="T64" fmla="*/ 9 w 58"/>
                  <a:gd name="T65" fmla="*/ 49 h 57"/>
                  <a:gd name="T66" fmla="*/ 15 w 58"/>
                  <a:gd name="T67" fmla="*/ 54 h 57"/>
                  <a:gd name="T68" fmla="*/ 20 w 58"/>
                  <a:gd name="T69" fmla="*/ 50 h 57"/>
                  <a:gd name="T70" fmla="*/ 23 w 58"/>
                  <a:gd name="T71" fmla="*/ 50 h 57"/>
                  <a:gd name="T72" fmla="*/ 25 w 58"/>
                  <a:gd name="T73" fmla="*/ 50 h 57"/>
                  <a:gd name="T74" fmla="*/ 27 w 58"/>
                  <a:gd name="T75" fmla="*/ 52 h 57"/>
                  <a:gd name="T76" fmla="*/ 30 w 58"/>
                  <a:gd name="T77" fmla="*/ 57 h 57"/>
                  <a:gd name="T78" fmla="*/ 37 w 58"/>
                  <a:gd name="T79" fmla="*/ 56 h 57"/>
                  <a:gd name="T80" fmla="*/ 38 w 58"/>
                  <a:gd name="T81" fmla="*/ 50 h 57"/>
                  <a:gd name="T82" fmla="*/ 39 w 58"/>
                  <a:gd name="T83" fmla="*/ 48 h 57"/>
                  <a:gd name="T84" fmla="*/ 42 w 58"/>
                  <a:gd name="T85" fmla="*/ 47 h 57"/>
                  <a:gd name="T86" fmla="*/ 45 w 58"/>
                  <a:gd name="T87" fmla="*/ 46 h 57"/>
                  <a:gd name="T88" fmla="*/ 50 w 58"/>
                  <a:gd name="T89" fmla="*/ 48 h 57"/>
                  <a:gd name="T90" fmla="*/ 54 w 58"/>
                  <a:gd name="T91" fmla="*/ 42 h 57"/>
                  <a:gd name="T92" fmla="*/ 51 w 58"/>
                  <a:gd name="T93" fmla="*/ 38 h 57"/>
                  <a:gd name="T94" fmla="*/ 50 w 58"/>
                  <a:gd name="T95" fmla="*/ 35 h 57"/>
                  <a:gd name="T96" fmla="*/ 51 w 58"/>
                  <a:gd name="T97" fmla="*/ 32 h 57"/>
                  <a:gd name="T98" fmla="*/ 30 w 58"/>
                  <a:gd name="T99" fmla="*/ 38 h 57"/>
                  <a:gd name="T100" fmla="*/ 19 w 58"/>
                  <a:gd name="T101" fmla="*/ 30 h 57"/>
                  <a:gd name="T102" fmla="*/ 27 w 58"/>
                  <a:gd name="T103" fmla="*/ 19 h 57"/>
                  <a:gd name="T104" fmla="*/ 38 w 58"/>
                  <a:gd name="T105" fmla="*/ 27 h 57"/>
                  <a:gd name="T106" fmla="*/ 30 w 58"/>
                  <a:gd name="T10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7">
                    <a:moveTo>
                      <a:pt x="51" y="32"/>
                    </a:moveTo>
                    <a:cubicBezTo>
                      <a:pt x="51" y="31"/>
                      <a:pt x="52" y="30"/>
                      <a:pt x="53" y="30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0"/>
                      <a:pt x="49" y="19"/>
                      <a:pt x="48" y="18"/>
                    </a:cubicBezTo>
                    <a:cubicBezTo>
                      <a:pt x="48" y="17"/>
                      <a:pt x="47" y="16"/>
                      <a:pt x="47" y="16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6" y="8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19" y="9"/>
                      <a:pt x="18" y="9"/>
                    </a:cubicBezTo>
                    <a:cubicBezTo>
                      <a:pt x="18" y="10"/>
                      <a:pt x="17" y="10"/>
                      <a:pt x="16" y="10"/>
                    </a:cubicBezTo>
                    <a:cubicBezTo>
                      <a:pt x="15" y="11"/>
                      <a:pt x="14" y="11"/>
                      <a:pt x="13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7" y="23"/>
                      <a:pt x="7" y="24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8"/>
                      <a:pt x="9" y="38"/>
                      <a:pt x="9" y="39"/>
                    </a:cubicBezTo>
                    <a:cubicBezTo>
                      <a:pt x="10" y="40"/>
                      <a:pt x="10" y="41"/>
                      <a:pt x="11" y="41"/>
                    </a:cubicBezTo>
                    <a:cubicBezTo>
                      <a:pt x="11" y="42"/>
                      <a:pt x="12" y="43"/>
                      <a:pt x="11" y="44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2" y="49"/>
                      <a:pt x="23" y="50"/>
                    </a:cubicBezTo>
                    <a:cubicBezTo>
                      <a:pt x="23" y="50"/>
                      <a:pt x="24" y="50"/>
                      <a:pt x="25" y="50"/>
                    </a:cubicBezTo>
                    <a:cubicBezTo>
                      <a:pt x="26" y="50"/>
                      <a:pt x="27" y="51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9"/>
                      <a:pt x="39" y="48"/>
                      <a:pt x="39" y="48"/>
                    </a:cubicBezTo>
                    <a:cubicBezTo>
                      <a:pt x="40" y="48"/>
                      <a:pt x="41" y="47"/>
                      <a:pt x="42" y="47"/>
                    </a:cubicBezTo>
                    <a:cubicBezTo>
                      <a:pt x="43" y="46"/>
                      <a:pt x="44" y="46"/>
                      <a:pt x="45" y="46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7"/>
                      <a:pt x="50" y="36"/>
                      <a:pt x="50" y="35"/>
                    </a:cubicBezTo>
                    <a:cubicBezTo>
                      <a:pt x="50" y="34"/>
                      <a:pt x="51" y="33"/>
                      <a:pt x="51" y="32"/>
                    </a:cubicBezTo>
                    <a:close/>
                    <a:moveTo>
                      <a:pt x="30" y="38"/>
                    </a:moveTo>
                    <a:cubicBezTo>
                      <a:pt x="25" y="39"/>
                      <a:pt x="20" y="35"/>
                      <a:pt x="19" y="30"/>
                    </a:cubicBezTo>
                    <a:cubicBezTo>
                      <a:pt x="19" y="25"/>
                      <a:pt x="22" y="20"/>
                      <a:pt x="27" y="19"/>
                    </a:cubicBezTo>
                    <a:cubicBezTo>
                      <a:pt x="33" y="18"/>
                      <a:pt x="37" y="22"/>
                      <a:pt x="38" y="27"/>
                    </a:cubicBezTo>
                    <a:cubicBezTo>
                      <a:pt x="39" y="32"/>
                      <a:pt x="36" y="37"/>
                      <a:pt x="3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126"/>
              <p:cNvSpPr>
                <a:spLocks noEditPoints="1"/>
              </p:cNvSpPr>
              <p:nvPr/>
            </p:nvSpPr>
            <p:spPr bwMode="auto">
              <a:xfrm>
                <a:off x="6196013" y="2593976"/>
                <a:ext cx="166688" cy="165100"/>
              </a:xfrm>
              <a:custGeom>
                <a:avLst/>
                <a:gdLst>
                  <a:gd name="T0" fmla="*/ 5 w 44"/>
                  <a:gd name="T1" fmla="*/ 19 h 44"/>
                  <a:gd name="T2" fmla="*/ 5 w 44"/>
                  <a:gd name="T3" fmla="*/ 20 h 44"/>
                  <a:gd name="T4" fmla="*/ 3 w 44"/>
                  <a:gd name="T5" fmla="*/ 22 h 44"/>
                  <a:gd name="T6" fmla="*/ 0 w 44"/>
                  <a:gd name="T7" fmla="*/ 24 h 44"/>
                  <a:gd name="T8" fmla="*/ 1 w 44"/>
                  <a:gd name="T9" fmla="*/ 30 h 44"/>
                  <a:gd name="T10" fmla="*/ 5 w 44"/>
                  <a:gd name="T11" fmla="*/ 30 h 44"/>
                  <a:gd name="T12" fmla="*/ 7 w 44"/>
                  <a:gd name="T13" fmla="*/ 31 h 44"/>
                  <a:gd name="T14" fmla="*/ 9 w 44"/>
                  <a:gd name="T15" fmla="*/ 33 h 44"/>
                  <a:gd name="T16" fmla="*/ 9 w 44"/>
                  <a:gd name="T17" fmla="*/ 35 h 44"/>
                  <a:gd name="T18" fmla="*/ 8 w 44"/>
                  <a:gd name="T19" fmla="*/ 39 h 44"/>
                  <a:gd name="T20" fmla="*/ 13 w 44"/>
                  <a:gd name="T21" fmla="*/ 42 h 44"/>
                  <a:gd name="T22" fmla="*/ 16 w 44"/>
                  <a:gd name="T23" fmla="*/ 39 h 44"/>
                  <a:gd name="T24" fmla="*/ 18 w 44"/>
                  <a:gd name="T25" fmla="*/ 39 h 44"/>
                  <a:gd name="T26" fmla="*/ 20 w 44"/>
                  <a:gd name="T27" fmla="*/ 39 h 44"/>
                  <a:gd name="T28" fmla="*/ 22 w 44"/>
                  <a:gd name="T29" fmla="*/ 40 h 44"/>
                  <a:gd name="T30" fmla="*/ 24 w 44"/>
                  <a:gd name="T31" fmla="*/ 44 h 44"/>
                  <a:gd name="T32" fmla="*/ 30 w 44"/>
                  <a:gd name="T33" fmla="*/ 42 h 44"/>
                  <a:gd name="T34" fmla="*/ 30 w 44"/>
                  <a:gd name="T35" fmla="*/ 38 h 44"/>
                  <a:gd name="T36" fmla="*/ 31 w 44"/>
                  <a:gd name="T37" fmla="*/ 36 h 44"/>
                  <a:gd name="T38" fmla="*/ 33 w 44"/>
                  <a:gd name="T39" fmla="*/ 35 h 44"/>
                  <a:gd name="T40" fmla="*/ 35 w 44"/>
                  <a:gd name="T41" fmla="*/ 34 h 44"/>
                  <a:gd name="T42" fmla="*/ 39 w 44"/>
                  <a:gd name="T43" fmla="*/ 36 h 44"/>
                  <a:gd name="T44" fmla="*/ 42 w 44"/>
                  <a:gd name="T45" fmla="*/ 31 h 44"/>
                  <a:gd name="T46" fmla="*/ 39 w 44"/>
                  <a:gd name="T47" fmla="*/ 27 h 44"/>
                  <a:gd name="T48" fmla="*/ 38 w 44"/>
                  <a:gd name="T49" fmla="*/ 25 h 44"/>
                  <a:gd name="T50" fmla="*/ 39 w 44"/>
                  <a:gd name="T51" fmla="*/ 23 h 44"/>
                  <a:gd name="T52" fmla="*/ 40 w 44"/>
                  <a:gd name="T53" fmla="*/ 21 h 44"/>
                  <a:gd name="T54" fmla="*/ 44 w 44"/>
                  <a:gd name="T55" fmla="*/ 19 h 44"/>
                  <a:gd name="T56" fmla="*/ 42 w 44"/>
                  <a:gd name="T57" fmla="*/ 14 h 44"/>
                  <a:gd name="T58" fmla="*/ 38 w 44"/>
                  <a:gd name="T59" fmla="*/ 14 h 44"/>
                  <a:gd name="T60" fmla="*/ 36 w 44"/>
                  <a:gd name="T61" fmla="*/ 12 h 44"/>
                  <a:gd name="T62" fmla="*/ 35 w 44"/>
                  <a:gd name="T63" fmla="*/ 11 h 44"/>
                  <a:gd name="T64" fmla="*/ 34 w 44"/>
                  <a:gd name="T65" fmla="*/ 9 h 44"/>
                  <a:gd name="T66" fmla="*/ 35 w 44"/>
                  <a:gd name="T67" fmla="*/ 4 h 44"/>
                  <a:gd name="T68" fmla="*/ 30 w 44"/>
                  <a:gd name="T69" fmla="*/ 1 h 44"/>
                  <a:gd name="T70" fmla="*/ 27 w 44"/>
                  <a:gd name="T71" fmla="*/ 4 h 44"/>
                  <a:gd name="T72" fmla="*/ 25 w 44"/>
                  <a:gd name="T73" fmla="*/ 5 h 44"/>
                  <a:gd name="T74" fmla="*/ 23 w 44"/>
                  <a:gd name="T75" fmla="*/ 5 h 44"/>
                  <a:gd name="T76" fmla="*/ 21 w 44"/>
                  <a:gd name="T77" fmla="*/ 4 h 44"/>
                  <a:gd name="T78" fmla="*/ 19 w 44"/>
                  <a:gd name="T79" fmla="*/ 0 h 44"/>
                  <a:gd name="T80" fmla="*/ 13 w 44"/>
                  <a:gd name="T81" fmla="*/ 1 h 44"/>
                  <a:gd name="T82" fmla="*/ 13 w 44"/>
                  <a:gd name="T83" fmla="*/ 6 h 44"/>
                  <a:gd name="T84" fmla="*/ 12 w 44"/>
                  <a:gd name="T85" fmla="*/ 8 h 44"/>
                  <a:gd name="T86" fmla="*/ 11 w 44"/>
                  <a:gd name="T87" fmla="*/ 9 h 44"/>
                  <a:gd name="T88" fmla="*/ 8 w 44"/>
                  <a:gd name="T89" fmla="*/ 9 h 44"/>
                  <a:gd name="T90" fmla="*/ 4 w 44"/>
                  <a:gd name="T91" fmla="*/ 8 h 44"/>
                  <a:gd name="T92" fmla="*/ 1 w 44"/>
                  <a:gd name="T93" fmla="*/ 13 h 44"/>
                  <a:gd name="T94" fmla="*/ 4 w 44"/>
                  <a:gd name="T95" fmla="*/ 16 h 44"/>
                  <a:gd name="T96" fmla="*/ 5 w 44"/>
                  <a:gd name="T97" fmla="*/ 19 h 44"/>
                  <a:gd name="T98" fmla="*/ 15 w 44"/>
                  <a:gd name="T99" fmla="*/ 18 h 44"/>
                  <a:gd name="T100" fmla="*/ 25 w 44"/>
                  <a:gd name="T101" fmla="*/ 16 h 44"/>
                  <a:gd name="T102" fmla="*/ 28 w 44"/>
                  <a:gd name="T103" fmla="*/ 26 h 44"/>
                  <a:gd name="T104" fmla="*/ 18 w 44"/>
                  <a:gd name="T105" fmla="*/ 28 h 44"/>
                  <a:gd name="T106" fmla="*/ 15 w 44"/>
                  <a:gd name="T10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5" y="19"/>
                    </a:move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3"/>
                    </a:cubicBezTo>
                    <a:cubicBezTo>
                      <a:pt x="9" y="34"/>
                      <a:pt x="9" y="34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9"/>
                      <a:pt x="17" y="38"/>
                      <a:pt x="18" y="39"/>
                    </a:cubicBezTo>
                    <a:cubicBezTo>
                      <a:pt x="19" y="39"/>
                      <a:pt x="20" y="39"/>
                      <a:pt x="20" y="39"/>
                    </a:cubicBezTo>
                    <a:cubicBezTo>
                      <a:pt x="21" y="39"/>
                      <a:pt x="22" y="39"/>
                      <a:pt x="22" y="40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1" y="36"/>
                    </a:cubicBezTo>
                    <a:cubicBezTo>
                      <a:pt x="32" y="36"/>
                      <a:pt x="32" y="35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8" y="26"/>
                      <a:pt x="38" y="25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39" y="22"/>
                      <a:pt x="40" y="2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7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7"/>
                      <a:pt x="5" y="18"/>
                      <a:pt x="5" y="19"/>
                    </a:cubicBezTo>
                    <a:close/>
                    <a:moveTo>
                      <a:pt x="15" y="18"/>
                    </a:moveTo>
                    <a:cubicBezTo>
                      <a:pt x="17" y="15"/>
                      <a:pt x="22" y="14"/>
                      <a:pt x="25" y="16"/>
                    </a:cubicBezTo>
                    <a:cubicBezTo>
                      <a:pt x="29" y="18"/>
                      <a:pt x="30" y="22"/>
                      <a:pt x="28" y="26"/>
                    </a:cubicBezTo>
                    <a:cubicBezTo>
                      <a:pt x="26" y="29"/>
                      <a:pt x="21" y="30"/>
                      <a:pt x="18" y="28"/>
                    </a:cubicBezTo>
                    <a:cubicBezTo>
                      <a:pt x="14" y="26"/>
                      <a:pt x="13" y="22"/>
                      <a:pt x="15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27"/>
              <p:cNvSpPr>
                <a:spLocks noEditPoints="1"/>
              </p:cNvSpPr>
              <p:nvPr/>
            </p:nvSpPr>
            <p:spPr bwMode="auto">
              <a:xfrm>
                <a:off x="6313488" y="2717801"/>
                <a:ext cx="165100" cy="166688"/>
              </a:xfrm>
              <a:custGeom>
                <a:avLst/>
                <a:gdLst>
                  <a:gd name="T0" fmla="*/ 39 w 44"/>
                  <a:gd name="T1" fmla="*/ 21 h 44"/>
                  <a:gd name="T2" fmla="*/ 39 w 44"/>
                  <a:gd name="T3" fmla="*/ 19 h 44"/>
                  <a:gd name="T4" fmla="*/ 39 w 44"/>
                  <a:gd name="T5" fmla="*/ 17 h 44"/>
                  <a:gd name="T6" fmla="*/ 42 w 44"/>
                  <a:gd name="T7" fmla="*/ 13 h 44"/>
                  <a:gd name="T8" fmla="*/ 39 w 44"/>
                  <a:gd name="T9" fmla="*/ 8 h 44"/>
                  <a:gd name="T10" fmla="*/ 35 w 44"/>
                  <a:gd name="T11" fmla="*/ 10 h 44"/>
                  <a:gd name="T12" fmla="*/ 33 w 44"/>
                  <a:gd name="T13" fmla="*/ 9 h 44"/>
                  <a:gd name="T14" fmla="*/ 31 w 44"/>
                  <a:gd name="T15" fmla="*/ 8 h 44"/>
                  <a:gd name="T16" fmla="*/ 30 w 44"/>
                  <a:gd name="T17" fmla="*/ 6 h 44"/>
                  <a:gd name="T18" fmla="*/ 30 w 44"/>
                  <a:gd name="T19" fmla="*/ 2 h 44"/>
                  <a:gd name="T20" fmla="*/ 24 w 44"/>
                  <a:gd name="T21" fmla="*/ 0 h 44"/>
                  <a:gd name="T22" fmla="*/ 22 w 44"/>
                  <a:gd name="T23" fmla="*/ 4 h 44"/>
                  <a:gd name="T24" fmla="*/ 20 w 44"/>
                  <a:gd name="T25" fmla="*/ 5 h 44"/>
                  <a:gd name="T26" fmla="*/ 18 w 44"/>
                  <a:gd name="T27" fmla="*/ 6 h 44"/>
                  <a:gd name="T28" fmla="*/ 16 w 44"/>
                  <a:gd name="T29" fmla="*/ 5 h 44"/>
                  <a:gd name="T30" fmla="*/ 13 w 44"/>
                  <a:gd name="T31" fmla="*/ 2 h 44"/>
                  <a:gd name="T32" fmla="*/ 8 w 44"/>
                  <a:gd name="T33" fmla="*/ 5 h 44"/>
                  <a:gd name="T34" fmla="*/ 9 w 44"/>
                  <a:gd name="T35" fmla="*/ 9 h 44"/>
                  <a:gd name="T36" fmla="*/ 9 w 44"/>
                  <a:gd name="T37" fmla="*/ 11 h 44"/>
                  <a:gd name="T38" fmla="*/ 8 w 44"/>
                  <a:gd name="T39" fmla="*/ 13 h 44"/>
                  <a:gd name="T40" fmla="*/ 5 w 44"/>
                  <a:gd name="T41" fmla="*/ 14 h 44"/>
                  <a:gd name="T42" fmla="*/ 1 w 44"/>
                  <a:gd name="T43" fmla="*/ 14 h 44"/>
                  <a:gd name="T44" fmla="*/ 0 w 44"/>
                  <a:gd name="T45" fmla="*/ 20 h 44"/>
                  <a:gd name="T46" fmla="*/ 4 w 44"/>
                  <a:gd name="T47" fmla="*/ 22 h 44"/>
                  <a:gd name="T48" fmla="*/ 5 w 44"/>
                  <a:gd name="T49" fmla="*/ 24 h 44"/>
                  <a:gd name="T50" fmla="*/ 5 w 44"/>
                  <a:gd name="T51" fmla="*/ 26 h 44"/>
                  <a:gd name="T52" fmla="*/ 5 w 44"/>
                  <a:gd name="T53" fmla="*/ 28 h 44"/>
                  <a:gd name="T54" fmla="*/ 1 w 44"/>
                  <a:gd name="T55" fmla="*/ 31 h 44"/>
                  <a:gd name="T56" fmla="*/ 5 w 44"/>
                  <a:gd name="T57" fmla="*/ 36 h 44"/>
                  <a:gd name="T58" fmla="*/ 9 w 44"/>
                  <a:gd name="T59" fmla="*/ 35 h 44"/>
                  <a:gd name="T60" fmla="*/ 11 w 44"/>
                  <a:gd name="T61" fmla="*/ 35 h 44"/>
                  <a:gd name="T62" fmla="*/ 13 w 44"/>
                  <a:gd name="T63" fmla="*/ 37 h 44"/>
                  <a:gd name="T64" fmla="*/ 14 w 44"/>
                  <a:gd name="T65" fmla="*/ 39 h 44"/>
                  <a:gd name="T66" fmla="*/ 14 w 44"/>
                  <a:gd name="T67" fmla="*/ 43 h 44"/>
                  <a:gd name="T68" fmla="*/ 20 w 44"/>
                  <a:gd name="T69" fmla="*/ 44 h 44"/>
                  <a:gd name="T70" fmla="*/ 22 w 44"/>
                  <a:gd name="T71" fmla="*/ 41 h 44"/>
                  <a:gd name="T72" fmla="*/ 23 w 44"/>
                  <a:gd name="T73" fmla="*/ 39 h 44"/>
                  <a:gd name="T74" fmla="*/ 25 w 44"/>
                  <a:gd name="T75" fmla="*/ 39 h 44"/>
                  <a:gd name="T76" fmla="*/ 28 w 44"/>
                  <a:gd name="T77" fmla="*/ 40 h 44"/>
                  <a:gd name="T78" fmla="*/ 31 w 44"/>
                  <a:gd name="T79" fmla="*/ 43 h 44"/>
                  <a:gd name="T80" fmla="*/ 36 w 44"/>
                  <a:gd name="T81" fmla="*/ 40 h 44"/>
                  <a:gd name="T82" fmla="*/ 35 w 44"/>
                  <a:gd name="T83" fmla="*/ 35 h 44"/>
                  <a:gd name="T84" fmla="*/ 35 w 44"/>
                  <a:gd name="T85" fmla="*/ 33 h 44"/>
                  <a:gd name="T86" fmla="*/ 36 w 44"/>
                  <a:gd name="T87" fmla="*/ 32 h 44"/>
                  <a:gd name="T88" fmla="*/ 38 w 44"/>
                  <a:gd name="T89" fmla="*/ 30 h 44"/>
                  <a:gd name="T90" fmla="*/ 43 w 44"/>
                  <a:gd name="T91" fmla="*/ 30 h 44"/>
                  <a:gd name="T92" fmla="*/ 44 w 44"/>
                  <a:gd name="T93" fmla="*/ 25 h 44"/>
                  <a:gd name="T94" fmla="*/ 40 w 44"/>
                  <a:gd name="T95" fmla="*/ 23 h 44"/>
                  <a:gd name="T96" fmla="*/ 39 w 44"/>
                  <a:gd name="T97" fmla="*/ 21 h 44"/>
                  <a:gd name="T98" fmla="*/ 26 w 44"/>
                  <a:gd name="T99" fmla="*/ 29 h 44"/>
                  <a:gd name="T100" fmla="*/ 16 w 44"/>
                  <a:gd name="T101" fmla="*/ 26 h 44"/>
                  <a:gd name="T102" fmla="*/ 18 w 44"/>
                  <a:gd name="T103" fmla="*/ 16 h 44"/>
                  <a:gd name="T104" fmla="*/ 28 w 44"/>
                  <a:gd name="T105" fmla="*/ 19 h 44"/>
                  <a:gd name="T106" fmla="*/ 26 w 44"/>
                  <a:gd name="T10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" h="44">
                    <a:moveTo>
                      <a:pt x="39" y="21"/>
                    </a:moveTo>
                    <a:cubicBezTo>
                      <a:pt x="39" y="20"/>
                      <a:pt x="39" y="19"/>
                      <a:pt x="39" y="19"/>
                    </a:cubicBezTo>
                    <a:cubicBezTo>
                      <a:pt x="38" y="18"/>
                      <a:pt x="39" y="17"/>
                      <a:pt x="39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3" y="10"/>
                      <a:pt x="33" y="9"/>
                    </a:cubicBezTo>
                    <a:cubicBezTo>
                      <a:pt x="32" y="9"/>
                      <a:pt x="32" y="8"/>
                      <a:pt x="31" y="8"/>
                    </a:cubicBezTo>
                    <a:cubicBezTo>
                      <a:pt x="30" y="8"/>
                      <a:pt x="30" y="7"/>
                      <a:pt x="30" y="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5"/>
                      <a:pt x="21" y="5"/>
                      <a:pt x="20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4"/>
                      <a:pt x="6" y="14"/>
                      <a:pt x="5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3"/>
                      <a:pt x="5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0" y="35"/>
                      <a:pt x="11" y="35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3" y="37"/>
                      <a:pt x="14" y="38"/>
                      <a:pt x="14" y="39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0"/>
                      <a:pt x="23" y="39"/>
                      <a:pt x="23" y="39"/>
                    </a:cubicBezTo>
                    <a:cubicBezTo>
                      <a:pt x="24" y="39"/>
                      <a:pt x="25" y="39"/>
                      <a:pt x="25" y="39"/>
                    </a:cubicBezTo>
                    <a:cubicBezTo>
                      <a:pt x="26" y="39"/>
                      <a:pt x="27" y="39"/>
                      <a:pt x="28" y="40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4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7" y="31"/>
                      <a:pt x="37" y="30"/>
                      <a:pt x="38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2"/>
                      <a:pt x="39" y="22"/>
                      <a:pt x="39" y="21"/>
                    </a:cubicBezTo>
                    <a:close/>
                    <a:moveTo>
                      <a:pt x="26" y="29"/>
                    </a:moveTo>
                    <a:cubicBezTo>
                      <a:pt x="22" y="31"/>
                      <a:pt x="18" y="30"/>
                      <a:pt x="16" y="26"/>
                    </a:cubicBezTo>
                    <a:cubicBezTo>
                      <a:pt x="13" y="23"/>
                      <a:pt x="15" y="18"/>
                      <a:pt x="18" y="16"/>
                    </a:cubicBezTo>
                    <a:cubicBezTo>
                      <a:pt x="21" y="14"/>
                      <a:pt x="26" y="15"/>
                      <a:pt x="28" y="19"/>
                    </a:cubicBezTo>
                    <a:cubicBezTo>
                      <a:pt x="30" y="22"/>
                      <a:pt x="29" y="27"/>
                      <a:pt x="2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28"/>
              <p:cNvSpPr>
                <a:spLocks noEditPoints="1"/>
              </p:cNvSpPr>
              <p:nvPr/>
            </p:nvSpPr>
            <p:spPr bwMode="auto">
              <a:xfrm>
                <a:off x="5876926" y="2481263"/>
                <a:ext cx="319088" cy="319088"/>
              </a:xfrm>
              <a:custGeom>
                <a:avLst/>
                <a:gdLst>
                  <a:gd name="T0" fmla="*/ 61 w 85"/>
                  <a:gd name="T1" fmla="*/ 73 h 85"/>
                  <a:gd name="T2" fmla="*/ 63 w 85"/>
                  <a:gd name="T3" fmla="*/ 69 h 85"/>
                  <a:gd name="T4" fmla="*/ 66 w 85"/>
                  <a:gd name="T5" fmla="*/ 67 h 85"/>
                  <a:gd name="T6" fmla="*/ 70 w 85"/>
                  <a:gd name="T7" fmla="*/ 65 h 85"/>
                  <a:gd name="T8" fmla="*/ 78 w 85"/>
                  <a:gd name="T9" fmla="*/ 67 h 85"/>
                  <a:gd name="T10" fmla="*/ 83 w 85"/>
                  <a:gd name="T11" fmla="*/ 57 h 85"/>
                  <a:gd name="T12" fmla="*/ 77 w 85"/>
                  <a:gd name="T13" fmla="*/ 51 h 85"/>
                  <a:gd name="T14" fmla="*/ 75 w 85"/>
                  <a:gd name="T15" fmla="*/ 47 h 85"/>
                  <a:gd name="T16" fmla="*/ 76 w 85"/>
                  <a:gd name="T17" fmla="*/ 43 h 85"/>
                  <a:gd name="T18" fmla="*/ 78 w 85"/>
                  <a:gd name="T19" fmla="*/ 39 h 85"/>
                  <a:gd name="T20" fmla="*/ 85 w 85"/>
                  <a:gd name="T21" fmla="*/ 35 h 85"/>
                  <a:gd name="T22" fmla="*/ 81 w 85"/>
                  <a:gd name="T23" fmla="*/ 24 h 85"/>
                  <a:gd name="T24" fmla="*/ 73 w 85"/>
                  <a:gd name="T25" fmla="*/ 24 h 85"/>
                  <a:gd name="T26" fmla="*/ 69 w 85"/>
                  <a:gd name="T27" fmla="*/ 22 h 85"/>
                  <a:gd name="T28" fmla="*/ 66 w 85"/>
                  <a:gd name="T29" fmla="*/ 20 h 85"/>
                  <a:gd name="T30" fmla="*/ 65 w 85"/>
                  <a:gd name="T31" fmla="*/ 15 h 85"/>
                  <a:gd name="T32" fmla="*/ 66 w 85"/>
                  <a:gd name="T33" fmla="*/ 7 h 85"/>
                  <a:gd name="T34" fmla="*/ 56 w 85"/>
                  <a:gd name="T35" fmla="*/ 2 h 85"/>
                  <a:gd name="T36" fmla="*/ 51 w 85"/>
                  <a:gd name="T37" fmla="*/ 8 h 85"/>
                  <a:gd name="T38" fmla="*/ 46 w 85"/>
                  <a:gd name="T39" fmla="*/ 10 h 85"/>
                  <a:gd name="T40" fmla="*/ 43 w 85"/>
                  <a:gd name="T41" fmla="*/ 10 h 85"/>
                  <a:gd name="T42" fmla="*/ 39 w 85"/>
                  <a:gd name="T43" fmla="*/ 8 h 85"/>
                  <a:gd name="T44" fmla="*/ 34 w 85"/>
                  <a:gd name="T45" fmla="*/ 0 h 85"/>
                  <a:gd name="T46" fmla="*/ 23 w 85"/>
                  <a:gd name="T47" fmla="*/ 4 h 85"/>
                  <a:gd name="T48" fmla="*/ 24 w 85"/>
                  <a:gd name="T49" fmla="*/ 13 h 85"/>
                  <a:gd name="T50" fmla="*/ 22 w 85"/>
                  <a:gd name="T51" fmla="*/ 17 h 85"/>
                  <a:gd name="T52" fmla="*/ 19 w 85"/>
                  <a:gd name="T53" fmla="*/ 19 h 85"/>
                  <a:gd name="T54" fmla="*/ 15 w 85"/>
                  <a:gd name="T55" fmla="*/ 21 h 85"/>
                  <a:gd name="T56" fmla="*/ 6 w 85"/>
                  <a:gd name="T57" fmla="*/ 19 h 85"/>
                  <a:gd name="T58" fmla="*/ 1 w 85"/>
                  <a:gd name="T59" fmla="*/ 29 h 85"/>
                  <a:gd name="T60" fmla="*/ 8 w 85"/>
                  <a:gd name="T61" fmla="*/ 35 h 85"/>
                  <a:gd name="T62" fmla="*/ 9 w 85"/>
                  <a:gd name="T63" fmla="*/ 39 h 85"/>
                  <a:gd name="T64" fmla="*/ 9 w 85"/>
                  <a:gd name="T65" fmla="*/ 43 h 85"/>
                  <a:gd name="T66" fmla="*/ 7 w 85"/>
                  <a:gd name="T67" fmla="*/ 47 h 85"/>
                  <a:gd name="T68" fmla="*/ 0 w 85"/>
                  <a:gd name="T69" fmla="*/ 51 h 85"/>
                  <a:gd name="T70" fmla="*/ 4 w 85"/>
                  <a:gd name="T71" fmla="*/ 62 h 85"/>
                  <a:gd name="T72" fmla="*/ 12 w 85"/>
                  <a:gd name="T73" fmla="*/ 62 h 85"/>
                  <a:gd name="T74" fmla="*/ 16 w 85"/>
                  <a:gd name="T75" fmla="*/ 63 h 85"/>
                  <a:gd name="T76" fmla="*/ 19 w 85"/>
                  <a:gd name="T77" fmla="*/ 66 h 85"/>
                  <a:gd name="T78" fmla="*/ 20 w 85"/>
                  <a:gd name="T79" fmla="*/ 71 h 85"/>
                  <a:gd name="T80" fmla="*/ 18 w 85"/>
                  <a:gd name="T81" fmla="*/ 79 h 85"/>
                  <a:gd name="T82" fmla="*/ 29 w 85"/>
                  <a:gd name="T83" fmla="*/ 84 h 85"/>
                  <a:gd name="T84" fmla="*/ 34 w 85"/>
                  <a:gd name="T85" fmla="*/ 77 h 85"/>
                  <a:gd name="T86" fmla="*/ 38 w 85"/>
                  <a:gd name="T87" fmla="*/ 76 h 85"/>
                  <a:gd name="T88" fmla="*/ 42 w 85"/>
                  <a:gd name="T89" fmla="*/ 76 h 85"/>
                  <a:gd name="T90" fmla="*/ 46 w 85"/>
                  <a:gd name="T91" fmla="*/ 78 h 85"/>
                  <a:gd name="T92" fmla="*/ 51 w 85"/>
                  <a:gd name="T93" fmla="*/ 85 h 85"/>
                  <a:gd name="T94" fmla="*/ 62 w 85"/>
                  <a:gd name="T95" fmla="*/ 82 h 85"/>
                  <a:gd name="T96" fmla="*/ 61 w 85"/>
                  <a:gd name="T97" fmla="*/ 73 h 85"/>
                  <a:gd name="T98" fmla="*/ 55 w 85"/>
                  <a:gd name="T99" fmla="*/ 49 h 85"/>
                  <a:gd name="T100" fmla="*/ 36 w 85"/>
                  <a:gd name="T101" fmla="*/ 56 h 85"/>
                  <a:gd name="T102" fmla="*/ 30 w 85"/>
                  <a:gd name="T103" fmla="*/ 37 h 85"/>
                  <a:gd name="T104" fmla="*/ 49 w 85"/>
                  <a:gd name="T105" fmla="*/ 30 h 85"/>
                  <a:gd name="T106" fmla="*/ 55 w 85"/>
                  <a:gd name="T107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61" y="73"/>
                    </a:moveTo>
                    <a:cubicBezTo>
                      <a:pt x="61" y="72"/>
                      <a:pt x="62" y="70"/>
                      <a:pt x="63" y="69"/>
                    </a:cubicBezTo>
                    <a:cubicBezTo>
                      <a:pt x="64" y="68"/>
                      <a:pt x="65" y="67"/>
                      <a:pt x="66" y="67"/>
                    </a:cubicBezTo>
                    <a:cubicBezTo>
                      <a:pt x="67" y="65"/>
                      <a:pt x="68" y="65"/>
                      <a:pt x="70" y="65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6" y="50"/>
                      <a:pt x="75" y="49"/>
                      <a:pt x="75" y="47"/>
                    </a:cubicBezTo>
                    <a:cubicBezTo>
                      <a:pt x="75" y="46"/>
                      <a:pt x="76" y="44"/>
                      <a:pt x="76" y="43"/>
                    </a:cubicBezTo>
                    <a:cubicBezTo>
                      <a:pt x="76" y="41"/>
                      <a:pt x="76" y="40"/>
                      <a:pt x="78" y="39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1" y="24"/>
                      <a:pt x="70" y="24"/>
                      <a:pt x="69" y="22"/>
                    </a:cubicBezTo>
                    <a:cubicBezTo>
                      <a:pt x="68" y="21"/>
                      <a:pt x="67" y="20"/>
                      <a:pt x="66" y="20"/>
                    </a:cubicBezTo>
                    <a:cubicBezTo>
                      <a:pt x="65" y="18"/>
                      <a:pt x="64" y="17"/>
                      <a:pt x="65" y="15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0" y="10"/>
                      <a:pt x="48" y="10"/>
                      <a:pt x="46" y="10"/>
                    </a:cubicBezTo>
                    <a:cubicBezTo>
                      <a:pt x="45" y="10"/>
                      <a:pt x="44" y="10"/>
                      <a:pt x="43" y="10"/>
                    </a:cubicBezTo>
                    <a:cubicBezTo>
                      <a:pt x="41" y="10"/>
                      <a:pt x="39" y="9"/>
                      <a:pt x="39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3" y="16"/>
                      <a:pt x="22" y="17"/>
                    </a:cubicBezTo>
                    <a:cubicBezTo>
                      <a:pt x="21" y="18"/>
                      <a:pt x="20" y="18"/>
                      <a:pt x="19" y="19"/>
                    </a:cubicBezTo>
                    <a:cubicBezTo>
                      <a:pt x="18" y="20"/>
                      <a:pt x="16" y="21"/>
                      <a:pt x="15" y="21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6"/>
                      <a:pt x="10" y="37"/>
                      <a:pt x="9" y="39"/>
                    </a:cubicBezTo>
                    <a:cubicBezTo>
                      <a:pt x="9" y="40"/>
                      <a:pt x="9" y="41"/>
                      <a:pt x="9" y="43"/>
                    </a:cubicBezTo>
                    <a:cubicBezTo>
                      <a:pt x="9" y="44"/>
                      <a:pt x="8" y="46"/>
                      <a:pt x="7" y="4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1"/>
                      <a:pt x="15" y="62"/>
                      <a:pt x="16" y="63"/>
                    </a:cubicBezTo>
                    <a:cubicBezTo>
                      <a:pt x="17" y="64"/>
                      <a:pt x="18" y="65"/>
                      <a:pt x="19" y="66"/>
                    </a:cubicBezTo>
                    <a:cubicBezTo>
                      <a:pt x="20" y="67"/>
                      <a:pt x="20" y="69"/>
                      <a:pt x="20" y="71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6"/>
                      <a:pt x="37" y="76"/>
                      <a:pt x="38" y="76"/>
                    </a:cubicBezTo>
                    <a:cubicBezTo>
                      <a:pt x="40" y="76"/>
                      <a:pt x="41" y="76"/>
                      <a:pt x="42" y="76"/>
                    </a:cubicBezTo>
                    <a:cubicBezTo>
                      <a:pt x="44" y="76"/>
                      <a:pt x="45" y="77"/>
                      <a:pt x="46" y="78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62" y="82"/>
                      <a:pt x="62" y="82"/>
                      <a:pt x="62" y="82"/>
                    </a:cubicBezTo>
                    <a:lnTo>
                      <a:pt x="61" y="73"/>
                    </a:lnTo>
                    <a:close/>
                    <a:moveTo>
                      <a:pt x="55" y="49"/>
                    </a:moveTo>
                    <a:cubicBezTo>
                      <a:pt x="52" y="56"/>
                      <a:pt x="43" y="59"/>
                      <a:pt x="36" y="56"/>
                    </a:cubicBezTo>
                    <a:cubicBezTo>
                      <a:pt x="29" y="52"/>
                      <a:pt x="26" y="44"/>
                      <a:pt x="30" y="37"/>
                    </a:cubicBezTo>
                    <a:cubicBezTo>
                      <a:pt x="33" y="30"/>
                      <a:pt x="42" y="27"/>
                      <a:pt x="49" y="30"/>
                    </a:cubicBezTo>
                    <a:cubicBezTo>
                      <a:pt x="56" y="34"/>
                      <a:pt x="59" y="42"/>
                      <a:pt x="5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29"/>
              <p:cNvSpPr>
                <a:spLocks noEditPoints="1"/>
              </p:cNvSpPr>
              <p:nvPr/>
            </p:nvSpPr>
            <p:spPr bwMode="auto">
              <a:xfrm>
                <a:off x="5695951" y="2390776"/>
                <a:ext cx="963613" cy="642938"/>
              </a:xfrm>
              <a:custGeom>
                <a:avLst/>
                <a:gdLst>
                  <a:gd name="T0" fmla="*/ 240 w 256"/>
                  <a:gd name="T1" fmla="*/ 0 h 171"/>
                  <a:gd name="T2" fmla="*/ 16 w 256"/>
                  <a:gd name="T3" fmla="*/ 0 h 171"/>
                  <a:gd name="T4" fmla="*/ 0 w 256"/>
                  <a:gd name="T5" fmla="*/ 16 h 171"/>
                  <a:gd name="T6" fmla="*/ 0 w 256"/>
                  <a:gd name="T7" fmla="*/ 155 h 171"/>
                  <a:gd name="T8" fmla="*/ 16 w 256"/>
                  <a:gd name="T9" fmla="*/ 171 h 171"/>
                  <a:gd name="T10" fmla="*/ 240 w 256"/>
                  <a:gd name="T11" fmla="*/ 171 h 171"/>
                  <a:gd name="T12" fmla="*/ 256 w 256"/>
                  <a:gd name="T13" fmla="*/ 155 h 171"/>
                  <a:gd name="T14" fmla="*/ 256 w 256"/>
                  <a:gd name="T15" fmla="*/ 16 h 171"/>
                  <a:gd name="T16" fmla="*/ 240 w 256"/>
                  <a:gd name="T17" fmla="*/ 0 h 171"/>
                  <a:gd name="T18" fmla="*/ 248 w 256"/>
                  <a:gd name="T19" fmla="*/ 155 h 171"/>
                  <a:gd name="T20" fmla="*/ 240 w 256"/>
                  <a:gd name="T21" fmla="*/ 163 h 171"/>
                  <a:gd name="T22" fmla="*/ 16 w 256"/>
                  <a:gd name="T23" fmla="*/ 163 h 171"/>
                  <a:gd name="T24" fmla="*/ 8 w 256"/>
                  <a:gd name="T25" fmla="*/ 155 h 171"/>
                  <a:gd name="T26" fmla="*/ 8 w 256"/>
                  <a:gd name="T27" fmla="*/ 16 h 171"/>
                  <a:gd name="T28" fmla="*/ 16 w 256"/>
                  <a:gd name="T29" fmla="*/ 8 h 171"/>
                  <a:gd name="T30" fmla="*/ 240 w 256"/>
                  <a:gd name="T31" fmla="*/ 8 h 171"/>
                  <a:gd name="T32" fmla="*/ 248 w 256"/>
                  <a:gd name="T33" fmla="*/ 16 h 171"/>
                  <a:gd name="T34" fmla="*/ 248 w 256"/>
                  <a:gd name="T35" fmla="*/ 15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71">
                    <a:moveTo>
                      <a:pt x="24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64"/>
                      <a:pt x="7" y="171"/>
                      <a:pt x="16" y="171"/>
                    </a:cubicBezTo>
                    <a:cubicBezTo>
                      <a:pt x="240" y="171"/>
                      <a:pt x="240" y="171"/>
                      <a:pt x="240" y="171"/>
                    </a:cubicBezTo>
                    <a:cubicBezTo>
                      <a:pt x="249" y="171"/>
                      <a:pt x="256" y="164"/>
                      <a:pt x="256" y="155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6" y="8"/>
                      <a:pt x="249" y="0"/>
                      <a:pt x="240" y="0"/>
                    </a:cubicBezTo>
                    <a:close/>
                    <a:moveTo>
                      <a:pt x="248" y="155"/>
                    </a:moveTo>
                    <a:cubicBezTo>
                      <a:pt x="248" y="159"/>
                      <a:pt x="244" y="163"/>
                      <a:pt x="240" y="163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2" y="163"/>
                      <a:pt x="8" y="159"/>
                      <a:pt x="8" y="15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40" y="8"/>
                      <a:pt x="240" y="8"/>
                      <a:pt x="240" y="8"/>
                    </a:cubicBezTo>
                    <a:cubicBezTo>
                      <a:pt x="244" y="8"/>
                      <a:pt x="248" y="12"/>
                      <a:pt x="248" y="16"/>
                    </a:cubicBezTo>
                    <a:lnTo>
                      <a:pt x="248" y="1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147" name="직선 화살표 연결선 146"/>
          <p:cNvCxnSpPr>
            <a:stCxn id="16" idx="3"/>
            <a:endCxn id="123" idx="1"/>
          </p:cNvCxnSpPr>
          <p:nvPr/>
        </p:nvCxnSpPr>
        <p:spPr>
          <a:xfrm flipV="1">
            <a:off x="5495812" y="3422941"/>
            <a:ext cx="4263532" cy="606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endCxn id="3" idx="1"/>
          </p:cNvCxnSpPr>
          <p:nvPr/>
        </p:nvCxnSpPr>
        <p:spPr>
          <a:xfrm>
            <a:off x="1809948" y="3505415"/>
            <a:ext cx="1686287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7472366" y="3099750"/>
            <a:ext cx="629784" cy="618375"/>
            <a:chOff x="10990263" y="1017588"/>
            <a:chExt cx="876300" cy="860425"/>
          </a:xfrm>
        </p:grpSpPr>
        <p:sp>
          <p:nvSpPr>
            <p:cNvPr id="163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2241893" y="2795499"/>
            <a:ext cx="752475" cy="623887"/>
            <a:chOff x="11450638" y="1079501"/>
            <a:chExt cx="752475" cy="623887"/>
          </a:xfrm>
        </p:grpSpPr>
        <p:sp>
          <p:nvSpPr>
            <p:cNvPr id="179" name="Freeform 52"/>
            <p:cNvSpPr>
              <a:spLocks/>
            </p:cNvSpPr>
            <p:nvPr/>
          </p:nvSpPr>
          <p:spPr bwMode="auto">
            <a:xfrm>
              <a:off x="11988800" y="1079501"/>
              <a:ext cx="214313" cy="127000"/>
            </a:xfrm>
            <a:custGeom>
              <a:avLst/>
              <a:gdLst>
                <a:gd name="T0" fmla="*/ 45 w 57"/>
                <a:gd name="T1" fmla="*/ 0 h 34"/>
                <a:gd name="T2" fmla="*/ 0 w 57"/>
                <a:gd name="T3" fmla="*/ 0 h 34"/>
                <a:gd name="T4" fmla="*/ 0 w 57"/>
                <a:gd name="T5" fmla="*/ 34 h 34"/>
                <a:gd name="T6" fmla="*/ 57 w 57"/>
                <a:gd name="T7" fmla="*/ 34 h 34"/>
                <a:gd name="T8" fmla="*/ 57 w 57"/>
                <a:gd name="T9" fmla="*/ 12 h 34"/>
                <a:gd name="T10" fmla="*/ 45 w 5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4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53"/>
            <p:cNvSpPr>
              <a:spLocks noEditPoints="1"/>
            </p:cNvSpPr>
            <p:nvPr/>
          </p:nvSpPr>
          <p:spPr bwMode="auto">
            <a:xfrm>
              <a:off x="11450638" y="1236663"/>
              <a:ext cx="752475" cy="466725"/>
            </a:xfrm>
            <a:custGeom>
              <a:avLst/>
              <a:gdLst>
                <a:gd name="T0" fmla="*/ 11 w 200"/>
                <a:gd name="T1" fmla="*/ 124 h 124"/>
                <a:gd name="T2" fmla="*/ 200 w 200"/>
                <a:gd name="T3" fmla="*/ 113 h 124"/>
                <a:gd name="T4" fmla="*/ 0 w 200"/>
                <a:gd name="T5" fmla="*/ 0 h 124"/>
                <a:gd name="T6" fmla="*/ 136 w 200"/>
                <a:gd name="T7" fmla="*/ 48 h 124"/>
                <a:gd name="T8" fmla="*/ 141 w 200"/>
                <a:gd name="T9" fmla="*/ 73 h 124"/>
                <a:gd name="T10" fmla="*/ 144 w 200"/>
                <a:gd name="T11" fmla="*/ 63 h 124"/>
                <a:gd name="T12" fmla="*/ 155 w 200"/>
                <a:gd name="T13" fmla="*/ 48 h 124"/>
                <a:gd name="T14" fmla="*/ 161 w 200"/>
                <a:gd name="T15" fmla="*/ 73 h 124"/>
                <a:gd name="T16" fmla="*/ 163 w 200"/>
                <a:gd name="T17" fmla="*/ 63 h 124"/>
                <a:gd name="T18" fmla="*/ 174 w 200"/>
                <a:gd name="T19" fmla="*/ 48 h 124"/>
                <a:gd name="T20" fmla="*/ 156 w 200"/>
                <a:gd name="T21" fmla="*/ 79 h 124"/>
                <a:gd name="T22" fmla="*/ 151 w 200"/>
                <a:gd name="T23" fmla="*/ 56 h 124"/>
                <a:gd name="T24" fmla="*/ 149 w 200"/>
                <a:gd name="T25" fmla="*/ 66 h 124"/>
                <a:gd name="T26" fmla="*/ 136 w 200"/>
                <a:gd name="T27" fmla="*/ 79 h 124"/>
                <a:gd name="T28" fmla="*/ 136 w 200"/>
                <a:gd name="T29" fmla="*/ 48 h 124"/>
                <a:gd name="T30" fmla="*/ 91 w 200"/>
                <a:gd name="T31" fmla="*/ 63 h 124"/>
                <a:gd name="T32" fmla="*/ 92 w 200"/>
                <a:gd name="T33" fmla="*/ 73 h 124"/>
                <a:gd name="T34" fmla="*/ 98 w 200"/>
                <a:gd name="T35" fmla="*/ 48 h 124"/>
                <a:gd name="T36" fmla="*/ 110 w 200"/>
                <a:gd name="T37" fmla="*/ 63 h 124"/>
                <a:gd name="T38" fmla="*/ 112 w 200"/>
                <a:gd name="T39" fmla="*/ 73 h 124"/>
                <a:gd name="T40" fmla="*/ 117 w 200"/>
                <a:gd name="T41" fmla="*/ 48 h 124"/>
                <a:gd name="T42" fmla="*/ 117 w 200"/>
                <a:gd name="T43" fmla="*/ 79 h 124"/>
                <a:gd name="T44" fmla="*/ 104 w 200"/>
                <a:gd name="T45" fmla="*/ 66 h 124"/>
                <a:gd name="T46" fmla="*/ 102 w 200"/>
                <a:gd name="T47" fmla="*/ 56 h 124"/>
                <a:gd name="T48" fmla="*/ 97 w 200"/>
                <a:gd name="T49" fmla="*/ 79 h 124"/>
                <a:gd name="T50" fmla="*/ 79 w 200"/>
                <a:gd name="T51" fmla="*/ 48 h 124"/>
                <a:gd name="T52" fmla="*/ 38 w 200"/>
                <a:gd name="T53" fmla="*/ 48 h 124"/>
                <a:gd name="T54" fmla="*/ 43 w 200"/>
                <a:gd name="T55" fmla="*/ 73 h 124"/>
                <a:gd name="T56" fmla="*/ 45 w 200"/>
                <a:gd name="T57" fmla="*/ 63 h 124"/>
                <a:gd name="T58" fmla="*/ 56 w 200"/>
                <a:gd name="T59" fmla="*/ 48 h 124"/>
                <a:gd name="T60" fmla="*/ 62 w 200"/>
                <a:gd name="T61" fmla="*/ 73 h 124"/>
                <a:gd name="T62" fmla="*/ 64 w 200"/>
                <a:gd name="T63" fmla="*/ 63 h 124"/>
                <a:gd name="T64" fmla="*/ 76 w 200"/>
                <a:gd name="T65" fmla="*/ 48 h 124"/>
                <a:gd name="T66" fmla="*/ 58 w 200"/>
                <a:gd name="T67" fmla="*/ 79 h 124"/>
                <a:gd name="T68" fmla="*/ 53 w 200"/>
                <a:gd name="T69" fmla="*/ 56 h 124"/>
                <a:gd name="T70" fmla="*/ 51 w 200"/>
                <a:gd name="T71" fmla="*/ 66 h 124"/>
                <a:gd name="T72" fmla="*/ 38 w 200"/>
                <a:gd name="T73" fmla="*/ 79 h 124"/>
                <a:gd name="T74" fmla="*/ 38 w 200"/>
                <a:gd name="T75" fmla="*/ 4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4">
                  <a:moveTo>
                    <a:pt x="0" y="113"/>
                  </a:moveTo>
                  <a:cubicBezTo>
                    <a:pt x="0" y="119"/>
                    <a:pt x="5" y="124"/>
                    <a:pt x="11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95" y="124"/>
                    <a:pt x="200" y="119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40" y="66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6"/>
                    <a:pt x="144" y="63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60" y="66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6"/>
                    <a:pt x="163" y="63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1" y="63"/>
                    <a:pt x="91" y="63"/>
                    <a:pt x="91" y="63"/>
                  </a:cubicBezTo>
                  <a:cubicBezTo>
                    <a:pt x="91" y="66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6"/>
                    <a:pt x="94" y="63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66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0"/>
                    <a:pt x="113" y="66"/>
                    <a:pt x="114" y="63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42" y="66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6"/>
                    <a:pt x="45" y="6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6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6"/>
                    <a:pt x="64" y="63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54"/>
            <p:cNvSpPr>
              <a:spLocks/>
            </p:cNvSpPr>
            <p:nvPr/>
          </p:nvSpPr>
          <p:spPr bwMode="auto">
            <a:xfrm>
              <a:off x="11450638" y="1079501"/>
              <a:ext cx="508000" cy="127000"/>
            </a:xfrm>
            <a:custGeom>
              <a:avLst/>
              <a:gdLst>
                <a:gd name="T0" fmla="*/ 135 w 135"/>
                <a:gd name="T1" fmla="*/ 0 h 34"/>
                <a:gd name="T2" fmla="*/ 11 w 135"/>
                <a:gd name="T3" fmla="*/ 0 h 34"/>
                <a:gd name="T4" fmla="*/ 0 w 135"/>
                <a:gd name="T5" fmla="*/ 12 h 34"/>
                <a:gd name="T6" fmla="*/ 0 w 135"/>
                <a:gd name="T7" fmla="*/ 34 h 34"/>
                <a:gd name="T8" fmla="*/ 135 w 135"/>
                <a:gd name="T9" fmla="*/ 34 h 34"/>
                <a:gd name="T10" fmla="*/ 135 w 13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4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5" y="34"/>
                    <a:pt x="135" y="34"/>
                    <a:pt x="135" y="3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01" y="729995"/>
            <a:ext cx="1000343" cy="517271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96" y="727676"/>
            <a:ext cx="1043818" cy="521909"/>
          </a:xfrm>
          <a:prstGeom prst="rect">
            <a:avLst/>
          </a:prstGeom>
        </p:spPr>
      </p:pic>
      <p:sp>
        <p:nvSpPr>
          <p:cNvPr id="189" name="텍스트 상자 188"/>
          <p:cNvSpPr txBox="1"/>
          <p:nvPr/>
        </p:nvSpPr>
        <p:spPr>
          <a:xfrm>
            <a:off x="4500666" y="8039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+</a:t>
            </a:r>
            <a:endParaRPr kumimoji="1" lang="ko-KR" altLang="en-US" b="1" dirty="0"/>
          </a:p>
        </p:txBody>
      </p:sp>
      <p:cxnSp>
        <p:nvCxnSpPr>
          <p:cNvPr id="191" name="꺾인 연결선[E] 190"/>
          <p:cNvCxnSpPr>
            <a:stCxn id="16" idx="0"/>
            <a:endCxn id="41" idx="1"/>
          </p:cNvCxnSpPr>
          <p:nvPr/>
        </p:nvCxnSpPr>
        <p:spPr>
          <a:xfrm rot="5400000" flipH="1" flipV="1">
            <a:off x="5372658" y="1018355"/>
            <a:ext cx="604730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[E] 192"/>
          <p:cNvCxnSpPr>
            <a:stCxn id="16" idx="2"/>
            <a:endCxn id="105" idx="1"/>
          </p:cNvCxnSpPr>
          <p:nvPr/>
        </p:nvCxnSpPr>
        <p:spPr>
          <a:xfrm rot="16200000" flipH="1">
            <a:off x="5297960" y="3778031"/>
            <a:ext cx="754126" cy="213631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[E] 195"/>
          <p:cNvCxnSpPr>
            <a:stCxn id="105" idx="3"/>
            <a:endCxn id="123" idx="2"/>
          </p:cNvCxnSpPr>
          <p:nvPr/>
        </p:nvCxnSpPr>
        <p:spPr>
          <a:xfrm flipV="1">
            <a:off x="8521071" y="4463065"/>
            <a:ext cx="2127219" cy="760186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5313568" y="1460226"/>
            <a:ext cx="629784" cy="618375"/>
            <a:chOff x="10990263" y="1017588"/>
            <a:chExt cx="876300" cy="860425"/>
          </a:xfrm>
        </p:grpSpPr>
        <p:sp>
          <p:nvSpPr>
            <p:cNvPr id="167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308562" y="4884174"/>
            <a:ext cx="629784" cy="618375"/>
            <a:chOff x="10990263" y="1017588"/>
            <a:chExt cx="876300" cy="860425"/>
          </a:xfrm>
        </p:grpSpPr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9267413" y="4898210"/>
            <a:ext cx="629784" cy="618375"/>
            <a:chOff x="10990263" y="1017588"/>
            <a:chExt cx="876300" cy="860425"/>
          </a:xfrm>
        </p:grpSpPr>
        <p:sp>
          <p:nvSpPr>
            <p:cNvPr id="175" name="Freeform 131"/>
            <p:cNvSpPr>
              <a:spLocks/>
            </p:cNvSpPr>
            <p:nvPr/>
          </p:nvSpPr>
          <p:spPr bwMode="auto">
            <a:xfrm>
              <a:off x="11441113" y="1528763"/>
              <a:ext cx="55563" cy="55563"/>
            </a:xfrm>
            <a:custGeom>
              <a:avLst/>
              <a:gdLst>
                <a:gd name="T0" fmla="*/ 5 w 15"/>
                <a:gd name="T1" fmla="*/ 0 h 15"/>
                <a:gd name="T2" fmla="*/ 0 w 15"/>
                <a:gd name="T3" fmla="*/ 0 h 15"/>
                <a:gd name="T4" fmla="*/ 0 w 15"/>
                <a:gd name="T5" fmla="*/ 15 h 15"/>
                <a:gd name="T6" fmla="*/ 6 w 15"/>
                <a:gd name="T7" fmla="*/ 15 h 15"/>
                <a:gd name="T8" fmla="*/ 15 w 15"/>
                <a:gd name="T9" fmla="*/ 7 h 15"/>
                <a:gd name="T10" fmla="*/ 5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15"/>
                    <a:pt x="15" y="12"/>
                    <a:pt x="15" y="7"/>
                  </a:cubicBezTo>
                  <a:cubicBezTo>
                    <a:pt x="15" y="2"/>
                    <a:pt x="11" y="0"/>
                    <a:pt x="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32"/>
            <p:cNvSpPr>
              <a:spLocks/>
            </p:cNvSpPr>
            <p:nvPr/>
          </p:nvSpPr>
          <p:spPr bwMode="auto">
            <a:xfrm>
              <a:off x="11295063" y="1528763"/>
              <a:ext cx="41275" cy="71438"/>
            </a:xfrm>
            <a:custGeom>
              <a:avLst/>
              <a:gdLst>
                <a:gd name="T0" fmla="*/ 6 w 11"/>
                <a:gd name="T1" fmla="*/ 0 h 19"/>
                <a:gd name="T2" fmla="*/ 5 w 11"/>
                <a:gd name="T3" fmla="*/ 0 h 19"/>
                <a:gd name="T4" fmla="*/ 2 w 11"/>
                <a:gd name="T5" fmla="*/ 15 h 19"/>
                <a:gd name="T6" fmla="*/ 0 w 11"/>
                <a:gd name="T7" fmla="*/ 19 h 19"/>
                <a:gd name="T8" fmla="*/ 11 w 11"/>
                <a:gd name="T9" fmla="*/ 19 h 19"/>
                <a:gd name="T10" fmla="*/ 10 w 11"/>
                <a:gd name="T11" fmla="*/ 15 h 19"/>
                <a:gd name="T12" fmla="*/ 6 w 1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5"/>
                    <a:pt x="3" y="10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0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33"/>
            <p:cNvSpPr>
              <a:spLocks noEditPoints="1"/>
            </p:cNvSpPr>
            <p:nvPr/>
          </p:nvSpPr>
          <p:spPr bwMode="auto">
            <a:xfrm>
              <a:off x="10990263" y="1017588"/>
              <a:ext cx="876300" cy="860425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3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 Overview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28362" cy="2218983"/>
            <a:chOff x="553516" y="2319509"/>
            <a:chExt cx="7228362" cy="22189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2" y="2319510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56599" y="3215063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Application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6755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6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모서리가 둥근 직사각형 161"/>
          <p:cNvSpPr/>
          <p:nvPr/>
        </p:nvSpPr>
        <p:spPr>
          <a:xfrm>
            <a:off x="4374829" y="5308298"/>
            <a:ext cx="1852701" cy="1137106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Overview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Copyrightⓒ2018 by </a:t>
            </a:r>
            <a:r>
              <a:rPr lang="en-US" altLang="ko-KR" dirty="0"/>
              <a:t>DIGITAL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LABS All rights reserved.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 Process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23747" y="573957"/>
            <a:ext cx="11344270" cy="808794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5739702" y="680299"/>
            <a:ext cx="712596" cy="588286"/>
            <a:chOff x="11571288" y="1119188"/>
            <a:chExt cx="646113" cy="533401"/>
          </a:xfrm>
        </p:grpSpPr>
        <p:sp>
          <p:nvSpPr>
            <p:cNvPr id="87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6364754" y="3100039"/>
            <a:ext cx="5403261" cy="2143061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17154" y="3202075"/>
            <a:ext cx="5102417" cy="63474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515176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orker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117849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0161625" y="3920120"/>
            <a:ext cx="1457946" cy="1231743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66712" y="3102630"/>
            <a:ext cx="1852701" cy="111794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397584" y="3100039"/>
            <a:ext cx="1852701" cy="335651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26102" y="4648803"/>
            <a:ext cx="1852701" cy="1807752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20" y="2202831"/>
            <a:ext cx="798272" cy="774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4733093" y="2195021"/>
            <a:ext cx="1105700" cy="765252"/>
          </a:xfrm>
          <a:prstGeom prst="rect">
            <a:avLst/>
          </a:prstGeom>
        </p:spPr>
      </p:pic>
      <p:sp>
        <p:nvSpPr>
          <p:cNvPr id="122" name="모서리가 둥근 직사각형 121"/>
          <p:cNvSpPr/>
          <p:nvPr/>
        </p:nvSpPr>
        <p:spPr>
          <a:xfrm>
            <a:off x="6358694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364755" y="6041841"/>
            <a:ext cx="5403260" cy="401444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47497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591248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707525" y="5333408"/>
            <a:ext cx="922687" cy="63116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823801" y="5322257"/>
            <a:ext cx="922687" cy="64232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5" y="5400986"/>
            <a:ext cx="493818" cy="493818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77" y="5400986"/>
            <a:ext cx="493818" cy="49381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79" y="5400986"/>
            <a:ext cx="493818" cy="493818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5400986"/>
            <a:ext cx="493818" cy="49381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4" y="5400986"/>
            <a:ext cx="493818" cy="493818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9654221" y="4220574"/>
            <a:ext cx="4347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꺾인 연결선[E] 12"/>
          <p:cNvCxnSpPr>
            <a:stCxn id="85" idx="2"/>
            <a:endCxn id="4" idx="0"/>
          </p:cNvCxnSpPr>
          <p:nvPr/>
        </p:nvCxnSpPr>
        <p:spPr>
          <a:xfrm rot="16200000" flipH="1">
            <a:off x="7172479" y="306154"/>
            <a:ext cx="820080" cy="2973274"/>
          </a:xfrm>
          <a:prstGeom prst="bentConnector3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403369" y="3455476"/>
            <a:ext cx="1326029" cy="287377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Deployment</a:t>
            </a:r>
            <a:endParaRPr kumimoji="1" lang="ko-KR" altLang="en-US" sz="1400" b="1" dirty="0"/>
          </a:p>
        </p:txBody>
      </p:sp>
      <p:cxnSp>
        <p:nvCxnSpPr>
          <p:cNvPr id="135" name="꺾인 연결선[E] 134"/>
          <p:cNvCxnSpPr>
            <a:stCxn id="85" idx="2"/>
            <a:endCxn id="5" idx="0"/>
          </p:cNvCxnSpPr>
          <p:nvPr/>
        </p:nvCxnSpPr>
        <p:spPr>
          <a:xfrm rot="5400000">
            <a:off x="5284778" y="1383917"/>
            <a:ext cx="812270" cy="80993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81134" y="4697628"/>
            <a:ext cx="1326029" cy="398479"/>
            <a:chOff x="6581134" y="4697628"/>
            <a:chExt cx="1326029" cy="39847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8195917" y="4694663"/>
            <a:ext cx="1326029" cy="398479"/>
            <a:chOff x="6581134" y="4697628"/>
            <a:chExt cx="1326029" cy="39847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0221646" y="4694663"/>
            <a:ext cx="1326029" cy="398479"/>
            <a:chOff x="6581134" y="4697628"/>
            <a:chExt cx="1326029" cy="39847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b="1" dirty="0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1" name="꺾인 연결선[E] 150"/>
          <p:cNvCxnSpPr>
            <a:stCxn id="204" idx="0"/>
            <a:endCxn id="14" idx="1"/>
          </p:cNvCxnSpPr>
          <p:nvPr/>
        </p:nvCxnSpPr>
        <p:spPr>
          <a:xfrm rot="5400000" flipH="1" flipV="1">
            <a:off x="7344866" y="3162070"/>
            <a:ext cx="621408" cy="149559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[E] 151"/>
          <p:cNvCxnSpPr>
            <a:stCxn id="205" idx="0"/>
            <a:endCxn id="14" idx="1"/>
          </p:cNvCxnSpPr>
          <p:nvPr/>
        </p:nvCxnSpPr>
        <p:spPr>
          <a:xfrm rot="5400000" flipH="1" flipV="1">
            <a:off x="7679709" y="3500652"/>
            <a:ext cx="625147" cy="822174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206" idx="0"/>
            <a:endCxn id="14" idx="2"/>
          </p:cNvCxnSpPr>
          <p:nvPr/>
        </p:nvCxnSpPr>
        <p:spPr>
          <a:xfrm rot="5400000" flipH="1" flipV="1">
            <a:off x="8548715" y="3706642"/>
            <a:ext cx="481458" cy="553880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stCxn id="207" idx="0"/>
            <a:endCxn id="14" idx="3"/>
          </p:cNvCxnSpPr>
          <p:nvPr/>
        </p:nvCxnSpPr>
        <p:spPr>
          <a:xfrm rot="16200000" flipV="1">
            <a:off x="10176081" y="3152483"/>
            <a:ext cx="617083" cy="1510447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426102" y="2202830"/>
            <a:ext cx="1852701" cy="908359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6" name="꺾인 연결선[E] 155"/>
          <p:cNvCxnSpPr>
            <a:stCxn id="85" idx="2"/>
            <a:endCxn id="155" idx="0"/>
          </p:cNvCxnSpPr>
          <p:nvPr/>
        </p:nvCxnSpPr>
        <p:spPr>
          <a:xfrm rot="5400000">
            <a:off x="3314129" y="-578924"/>
            <a:ext cx="820079" cy="474342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87" y="2253293"/>
            <a:ext cx="569951" cy="5699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8" y="2347572"/>
            <a:ext cx="642370" cy="642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0" y="2178121"/>
            <a:ext cx="598534" cy="598534"/>
          </a:xfrm>
          <a:prstGeom prst="rect">
            <a:avLst/>
          </a:prstGeom>
        </p:spPr>
      </p:pic>
      <p:sp>
        <p:nvSpPr>
          <p:cNvPr id="157" name="모서리가 둥근 직사각형 156"/>
          <p:cNvSpPr/>
          <p:nvPr/>
        </p:nvSpPr>
        <p:spPr>
          <a:xfrm>
            <a:off x="4474581" y="3199128"/>
            <a:ext cx="1653198" cy="91854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466462" y="5408341"/>
            <a:ext cx="1653198" cy="94617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17" y="4376943"/>
            <a:ext cx="874687" cy="857194"/>
          </a:xfrm>
          <a:prstGeom prst="rect">
            <a:avLst/>
          </a:prstGeom>
        </p:spPr>
      </p:pic>
      <p:cxnSp>
        <p:nvCxnSpPr>
          <p:cNvPr id="185" name="꺾인 연결선[E] 184"/>
          <p:cNvCxnSpPr>
            <a:stCxn id="5" idx="1"/>
            <a:endCxn id="212" idx="1"/>
          </p:cNvCxnSpPr>
          <p:nvPr/>
        </p:nvCxnSpPr>
        <p:spPr>
          <a:xfrm rot="10800000" flipH="1" flipV="1">
            <a:off x="4733092" y="2577647"/>
            <a:ext cx="377177" cy="1196324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eform 48"/>
          <p:cNvSpPr>
            <a:spLocks noEditPoints="1"/>
          </p:cNvSpPr>
          <p:nvPr/>
        </p:nvSpPr>
        <p:spPr bwMode="auto">
          <a:xfrm>
            <a:off x="5089547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4" name="Freeform 99"/>
          <p:cNvSpPr>
            <a:spLocks/>
          </p:cNvSpPr>
          <p:nvPr/>
        </p:nvSpPr>
        <p:spPr bwMode="auto">
          <a:xfrm>
            <a:off x="731020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" name="Freeform 99"/>
          <p:cNvSpPr>
            <a:spLocks/>
          </p:cNvSpPr>
          <p:nvPr/>
        </p:nvSpPr>
        <p:spPr bwMode="auto">
          <a:xfrm>
            <a:off x="8244207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6" name="Freeform 99"/>
          <p:cNvSpPr>
            <a:spLocks/>
          </p:cNvSpPr>
          <p:nvPr/>
        </p:nvSpPr>
        <p:spPr bwMode="auto">
          <a:xfrm>
            <a:off x="10961946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7" name="Freeform 99"/>
          <p:cNvSpPr>
            <a:spLocks/>
          </p:cNvSpPr>
          <p:nvPr/>
        </p:nvSpPr>
        <p:spPr bwMode="auto">
          <a:xfrm>
            <a:off x="6629872" y="4235206"/>
            <a:ext cx="555797" cy="421428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8" name="Freeform 48"/>
          <p:cNvSpPr>
            <a:spLocks noEditPoints="1"/>
          </p:cNvSpPr>
          <p:nvPr/>
        </p:nvSpPr>
        <p:spPr bwMode="auto">
          <a:xfrm>
            <a:off x="5610971" y="352525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9" name="Freeform 48"/>
          <p:cNvSpPr>
            <a:spLocks noEditPoints="1"/>
          </p:cNvSpPr>
          <p:nvPr/>
        </p:nvSpPr>
        <p:spPr bwMode="auto">
          <a:xfrm>
            <a:off x="5110270" y="3526178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0" name="Freeform 48"/>
          <p:cNvSpPr>
            <a:spLocks noEditPoints="1"/>
          </p:cNvSpPr>
          <p:nvPr/>
        </p:nvSpPr>
        <p:spPr bwMode="auto">
          <a:xfrm>
            <a:off x="5592726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1" name="Freeform 48"/>
          <p:cNvSpPr>
            <a:spLocks noEditPoints="1"/>
          </p:cNvSpPr>
          <p:nvPr/>
        </p:nvSpPr>
        <p:spPr bwMode="auto">
          <a:xfrm>
            <a:off x="4586368" y="5769963"/>
            <a:ext cx="422275" cy="503238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6629872" y="4220573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7303296" y="4224312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8234605" y="4224311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10961946" y="4216248"/>
            <a:ext cx="555797" cy="43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5110270" y="3519445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5592726" y="5769963"/>
            <a:ext cx="422275" cy="509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7" name="꺾인 연결선[E] 216"/>
          <p:cNvCxnSpPr>
            <a:stCxn id="212" idx="3"/>
            <a:endCxn id="213" idx="0"/>
          </p:cNvCxnSpPr>
          <p:nvPr/>
        </p:nvCxnSpPr>
        <p:spPr>
          <a:xfrm>
            <a:off x="5532545" y="3773971"/>
            <a:ext cx="271319" cy="1995992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꺾인 연결선[E] 226"/>
          <p:cNvCxnSpPr>
            <a:stCxn id="213" idx="3"/>
            <a:endCxn id="205" idx="2"/>
          </p:cNvCxnSpPr>
          <p:nvPr/>
        </p:nvCxnSpPr>
        <p:spPr>
          <a:xfrm flipV="1">
            <a:off x="6015001" y="4660373"/>
            <a:ext cx="1566194" cy="1364116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[E] 234"/>
          <p:cNvCxnSpPr>
            <a:stCxn id="213" idx="3"/>
            <a:endCxn id="206" idx="2"/>
          </p:cNvCxnSpPr>
          <p:nvPr/>
        </p:nvCxnSpPr>
        <p:spPr>
          <a:xfrm flipV="1">
            <a:off x="6015001" y="4660372"/>
            <a:ext cx="2497503" cy="1364117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림 2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2" y="3794277"/>
            <a:ext cx="771220" cy="771220"/>
          </a:xfrm>
          <a:prstGeom prst="rect">
            <a:avLst/>
          </a:prstGeom>
        </p:spPr>
      </p:pic>
      <p:cxnSp>
        <p:nvCxnSpPr>
          <p:cNvPr id="244" name="꺾인 연결선[E] 243"/>
          <p:cNvCxnSpPr>
            <a:stCxn id="155" idx="2"/>
            <a:endCxn id="243" idx="0"/>
          </p:cNvCxnSpPr>
          <p:nvPr/>
        </p:nvCxnSpPr>
        <p:spPr>
          <a:xfrm rot="5400000">
            <a:off x="1010909" y="3452733"/>
            <a:ext cx="683088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모서리가 둥근 직사각형 263"/>
          <p:cNvSpPr/>
          <p:nvPr/>
        </p:nvSpPr>
        <p:spPr>
          <a:xfrm>
            <a:off x="533817" y="4727181"/>
            <a:ext cx="1653198" cy="1627338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762555" y="5018152"/>
            <a:ext cx="1175086" cy="1307567"/>
            <a:chOff x="763326" y="4983510"/>
            <a:chExt cx="1175086" cy="1307567"/>
          </a:xfrm>
        </p:grpSpPr>
        <p:sp>
          <p:nvSpPr>
            <p:cNvPr id="254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6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&lt;/&gt;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11" y="2240686"/>
            <a:ext cx="832646" cy="832646"/>
          </a:xfrm>
          <a:prstGeom prst="rect">
            <a:avLst/>
          </a:prstGeom>
        </p:spPr>
      </p:pic>
      <p:sp>
        <p:nvSpPr>
          <p:cNvPr id="267" name="모서리가 둥근 직사각형 266"/>
          <p:cNvSpPr/>
          <p:nvPr/>
        </p:nvSpPr>
        <p:spPr>
          <a:xfrm>
            <a:off x="2506179" y="3199128"/>
            <a:ext cx="1653198" cy="11778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8" name="꺾인 연결선[E] 267"/>
          <p:cNvCxnSpPr>
            <a:stCxn id="277" idx="3"/>
            <a:endCxn id="267" idx="1"/>
          </p:cNvCxnSpPr>
          <p:nvPr/>
        </p:nvCxnSpPr>
        <p:spPr>
          <a:xfrm flipV="1">
            <a:off x="1914777" y="3788036"/>
            <a:ext cx="591402" cy="2207593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/>
          <p:cNvGrpSpPr/>
          <p:nvPr/>
        </p:nvGrpSpPr>
        <p:grpSpPr>
          <a:xfrm>
            <a:off x="2546135" y="3588703"/>
            <a:ext cx="1580202" cy="702128"/>
            <a:chOff x="2529784" y="3702038"/>
            <a:chExt cx="1580202" cy="702128"/>
          </a:xfrm>
        </p:grpSpPr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272" name="그림 2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277" name="직사각형 276"/>
          <p:cNvSpPr/>
          <p:nvPr/>
        </p:nvSpPr>
        <p:spPr>
          <a:xfrm>
            <a:off x="1429720" y="5860423"/>
            <a:ext cx="485057" cy="27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7" name="꺾인 연결선[E] 286"/>
          <p:cNvCxnSpPr>
            <a:stCxn id="4" idx="3"/>
            <a:endCxn id="94" idx="0"/>
          </p:cNvCxnSpPr>
          <p:nvPr/>
        </p:nvCxnSpPr>
        <p:spPr>
          <a:xfrm flipH="1">
            <a:off x="9068363" y="2590104"/>
            <a:ext cx="399929" cy="611971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2504182" y="5400986"/>
            <a:ext cx="1653198" cy="957884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2" name="꺾인 연결선[E] 291"/>
          <p:cNvCxnSpPr>
            <a:stCxn id="267" idx="2"/>
            <a:endCxn id="291" idx="0"/>
          </p:cNvCxnSpPr>
          <p:nvPr/>
        </p:nvCxnSpPr>
        <p:spPr>
          <a:xfrm rot="5400000">
            <a:off x="2819759" y="4887966"/>
            <a:ext cx="1024043" cy="1997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그룹 294"/>
          <p:cNvGrpSpPr/>
          <p:nvPr/>
        </p:nvGrpSpPr>
        <p:grpSpPr>
          <a:xfrm>
            <a:off x="3060124" y="5583550"/>
            <a:ext cx="541313" cy="631130"/>
            <a:chOff x="6245225" y="1340768"/>
            <a:chExt cx="354012" cy="412751"/>
          </a:xfrm>
        </p:grpSpPr>
        <p:sp>
          <p:nvSpPr>
            <p:cNvPr id="296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99" name="꺾인 연결선[E] 298"/>
          <p:cNvCxnSpPr>
            <a:stCxn id="297" idx="23"/>
            <a:endCxn id="5" idx="1"/>
          </p:cNvCxnSpPr>
          <p:nvPr/>
        </p:nvCxnSpPr>
        <p:spPr>
          <a:xfrm flipV="1">
            <a:off x="3601437" y="2577647"/>
            <a:ext cx="1131656" cy="3189720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5372733" y="1854254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docker</a:t>
            </a:r>
            <a:endParaRPr kumimoji="1" lang="ko-KR" altLang="en-US" sz="1200" b="1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9157798" y="1850131"/>
            <a:ext cx="985961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kubectl</a:t>
            </a:r>
            <a:endParaRPr kumimoji="1" lang="ko-KR" altLang="en-US" sz="1200" b="1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437226" y="1860255"/>
            <a:ext cx="749790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&gt;_ </a:t>
            </a:r>
            <a:r>
              <a:rPr kumimoji="1" lang="en-US" altLang="ko-KR" sz="1200" b="1" dirty="0" err="1" smtClean="0"/>
              <a:t>git</a:t>
            </a:r>
            <a:endParaRPr kumimoji="1" lang="ko-KR" altLang="en-US" sz="1200" b="1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938163" y="3267603"/>
            <a:ext cx="820217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commit</a:t>
            </a:r>
            <a:endParaRPr kumimoji="1" lang="ko-KR" altLang="en-US" sz="1200" b="1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1806151" y="4023949"/>
            <a:ext cx="528673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pull</a:t>
            </a:r>
            <a:endParaRPr kumimoji="1" lang="ko-KR" altLang="en-US" sz="1200" b="1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3030039" y="4637869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4262421" y="3286268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build</a:t>
            </a:r>
            <a:endParaRPr kumimoji="1" lang="ko-KR" altLang="en-US" sz="1200" b="1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5521115" y="4536920"/>
            <a:ext cx="58699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/>
              <a:t>push</a:t>
            </a:r>
            <a:endParaRPr kumimoji="1" lang="ko-KR" altLang="en-US" sz="1200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9737655" y="2669749"/>
            <a:ext cx="660379" cy="28085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/>
              <a:t>apply</a:t>
            </a:r>
            <a:endParaRPr kumimoji="1" lang="ko-KR" altLang="en-US" sz="1200" b="1" dirty="0"/>
          </a:p>
        </p:txBody>
      </p:sp>
      <p:sp>
        <p:nvSpPr>
          <p:cNvPr id="314" name="타원 313"/>
          <p:cNvSpPr/>
          <p:nvPr/>
        </p:nvSpPr>
        <p:spPr>
          <a:xfrm>
            <a:off x="1212905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1</a:t>
            </a:r>
            <a:endParaRPr kumimoji="1" lang="ko-KR" altLang="en-US" sz="1400" b="1" dirty="0"/>
          </a:p>
        </p:txBody>
      </p:sp>
      <p:sp>
        <p:nvSpPr>
          <p:cNvPr id="315" name="타원 314"/>
          <p:cNvSpPr/>
          <p:nvPr/>
        </p:nvSpPr>
        <p:spPr>
          <a:xfrm>
            <a:off x="5150577" y="1480618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2</a:t>
            </a:r>
            <a:endParaRPr kumimoji="1" lang="ko-KR" altLang="en-US" sz="1400" b="1" dirty="0"/>
          </a:p>
        </p:txBody>
      </p:sp>
      <p:sp>
        <p:nvSpPr>
          <p:cNvPr id="316" name="타원 315"/>
          <p:cNvSpPr/>
          <p:nvPr/>
        </p:nvSpPr>
        <p:spPr>
          <a:xfrm>
            <a:off x="8933791" y="1477207"/>
            <a:ext cx="270732" cy="270732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smtClean="0"/>
              <a:t>3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 What is Kubernetes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dirty="0"/>
              <a:t>DIGITAL </a:t>
            </a:r>
            <a:r>
              <a:rPr lang="en-US" altLang="ko-KR" dirty="0" smtClean="0"/>
              <a:t>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67626" y="2319509"/>
            <a:ext cx="7256749" cy="2218982"/>
            <a:chOff x="553516" y="2319509"/>
            <a:chExt cx="7256749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725540" y="3009879"/>
              <a:ext cx="213032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Container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Orchestration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650748" y="3201181"/>
              <a:ext cx="1908212" cy="427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20267</TotalTime>
  <Words>1462</Words>
  <Application>Microsoft Macintosh PowerPoint</Application>
  <PresentationFormat>와이드스크린</PresentationFormat>
  <Paragraphs>458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맑은 고딕</vt:lpstr>
      <vt:lpstr>Arial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Jung Jaehoon</cp:lastModifiedBy>
  <cp:revision>516</cp:revision>
  <cp:lastPrinted>2018-06-14T10:39:42Z</cp:lastPrinted>
  <dcterms:created xsi:type="dcterms:W3CDTF">2018-03-05T04:44:33Z</dcterms:created>
  <dcterms:modified xsi:type="dcterms:W3CDTF">2018-08-28T12:08:27Z</dcterms:modified>
</cp:coreProperties>
</file>